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8" r:id="rId1"/>
  </p:sldMasterIdLst>
  <p:notesMasterIdLst>
    <p:notesMasterId r:id="rId30"/>
  </p:notesMasterIdLst>
  <p:handoutMasterIdLst>
    <p:handoutMasterId r:id="rId31"/>
  </p:handoutMasterIdLst>
  <p:sldIdLst>
    <p:sldId id="402" r:id="rId2"/>
    <p:sldId id="403" r:id="rId3"/>
    <p:sldId id="404" r:id="rId4"/>
    <p:sldId id="405" r:id="rId5"/>
    <p:sldId id="406" r:id="rId6"/>
    <p:sldId id="407" r:id="rId7"/>
    <p:sldId id="408" r:id="rId8"/>
    <p:sldId id="409" r:id="rId9"/>
    <p:sldId id="410" r:id="rId10"/>
    <p:sldId id="411" r:id="rId11"/>
    <p:sldId id="426" r:id="rId12"/>
    <p:sldId id="412" r:id="rId13"/>
    <p:sldId id="413" r:id="rId14"/>
    <p:sldId id="414" r:id="rId15"/>
    <p:sldId id="415" r:id="rId16"/>
    <p:sldId id="416" r:id="rId17"/>
    <p:sldId id="417" r:id="rId18"/>
    <p:sldId id="418" r:id="rId19"/>
    <p:sldId id="419" r:id="rId20"/>
    <p:sldId id="420" r:id="rId21"/>
    <p:sldId id="427" r:id="rId22"/>
    <p:sldId id="421" r:id="rId23"/>
    <p:sldId id="428" r:id="rId24"/>
    <p:sldId id="422" r:id="rId25"/>
    <p:sldId id="423" r:id="rId26"/>
    <p:sldId id="429" r:id="rId27"/>
    <p:sldId id="424" r:id="rId28"/>
    <p:sldId id="425" r:id="rId29"/>
  </p:sldIdLst>
  <p:sldSz cx="9144000" cy="6858000" type="screen4x3"/>
  <p:notesSz cx="6985000" cy="92837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4">
          <p15:clr>
            <a:srgbClr val="A4A3A4"/>
          </p15:clr>
        </p15:guide>
        <p15:guide id="2" pos="22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CC33"/>
    <a:srgbClr val="0000FF"/>
    <a:srgbClr val="3333FF"/>
    <a:srgbClr val="8C6484"/>
    <a:srgbClr val="340000"/>
    <a:srgbClr val="CC9900"/>
    <a:srgbClr val="0E0A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3598" autoAdjust="0"/>
    <p:restoredTop sz="71116" autoAdjust="0"/>
  </p:normalViewPr>
  <p:slideViewPr>
    <p:cSldViewPr>
      <p:cViewPr varScale="1">
        <p:scale>
          <a:sx n="83" d="100"/>
          <a:sy n="83" d="100"/>
        </p:scale>
        <p:origin x="197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119" d="100"/>
          <a:sy n="119" d="100"/>
        </p:scale>
        <p:origin x="-2128" y="-96"/>
      </p:cViewPr>
      <p:guideLst>
        <p:guide orient="horz" pos="2924"/>
        <p:guide pos="22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26833" cy="464185"/>
          </a:xfrm>
          <a:prstGeom prst="rect">
            <a:avLst/>
          </a:prstGeom>
        </p:spPr>
        <p:txBody>
          <a:bodyPr vert="horz" lIns="92437" tIns="46218" rIns="92437" bIns="4621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554" y="2"/>
            <a:ext cx="3026833" cy="464185"/>
          </a:xfrm>
          <a:prstGeom prst="rect">
            <a:avLst/>
          </a:prstGeom>
        </p:spPr>
        <p:txBody>
          <a:bodyPr vert="horz" lIns="92437" tIns="46218" rIns="92437" bIns="46218" rtlCol="0"/>
          <a:lstStyle>
            <a:lvl1pPr algn="r">
              <a:defRPr sz="1200"/>
            </a:lvl1pPr>
          </a:lstStyle>
          <a:p>
            <a:fld id="{4B7564A2-43F0-4770-8EDE-84AD5A60E935}" type="datetimeFigureOut">
              <a:rPr lang="en-US" smtClean="0"/>
              <a:t>10/7/2014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" y="8817904"/>
            <a:ext cx="3026833" cy="464185"/>
          </a:xfrm>
          <a:prstGeom prst="rect">
            <a:avLst/>
          </a:prstGeom>
        </p:spPr>
        <p:txBody>
          <a:bodyPr vert="horz" lIns="92437" tIns="46218" rIns="92437" bIns="4621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554" y="8817904"/>
            <a:ext cx="3026833" cy="464185"/>
          </a:xfrm>
          <a:prstGeom prst="rect">
            <a:avLst/>
          </a:prstGeom>
        </p:spPr>
        <p:txBody>
          <a:bodyPr vert="horz" lIns="92437" tIns="46218" rIns="92437" bIns="46218" rtlCol="0" anchor="b"/>
          <a:lstStyle>
            <a:lvl1pPr algn="r">
              <a:defRPr sz="1200"/>
            </a:lvl1pPr>
          </a:lstStyle>
          <a:p>
            <a:fld id="{F8FA9BA9-05CD-4B8E-9598-568883034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5211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2"/>
            <a:ext cx="3026833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37" tIns="46218" rIns="92437" bIns="46218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8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56554" y="2"/>
            <a:ext cx="3026833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37" tIns="46218" rIns="92437" bIns="46218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8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3163" y="695325"/>
            <a:ext cx="4640262" cy="34813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8501" y="4409758"/>
            <a:ext cx="5588000" cy="4177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37" tIns="46218" rIns="92437" bIns="462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" y="8817904"/>
            <a:ext cx="3026833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37" tIns="46218" rIns="92437" bIns="46218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8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56554" y="8817904"/>
            <a:ext cx="3026833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37" tIns="46218" rIns="92437" bIns="46218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8" charset="0"/>
              </a:defRPr>
            </a:lvl1pPr>
          </a:lstStyle>
          <a:p>
            <a:pPr>
              <a:defRPr/>
            </a:pPr>
            <a:fld id="{9FA45A9E-7761-3846-9783-F10EE5B548CC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11602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33" charset="-128"/>
        <a:cs typeface="ＭＳ Ｐゴシック" pitchFamily="33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Chapter 1 listed a number of fundamental security services, including availability.</a:t>
            </a:r>
          </a:p>
          <a:p>
            <a:pPr>
              <a:defRPr/>
            </a:pPr>
            <a:r>
              <a:rPr lang="en-US" dirty="0" smtClean="0"/>
              <a:t>This service relates to a system being accessible and usable on demand by authorized</a:t>
            </a:r>
          </a:p>
          <a:p>
            <a:pPr>
              <a:defRPr/>
            </a:pPr>
            <a:r>
              <a:rPr lang="en-US" dirty="0" smtClean="0"/>
              <a:t>users. A denial-of-service attack is an attempt to compromise availability by</a:t>
            </a:r>
          </a:p>
          <a:p>
            <a:pPr>
              <a:defRPr/>
            </a:pPr>
            <a:r>
              <a:rPr lang="en-US" dirty="0" smtClean="0"/>
              <a:t>hindering or blocking completely the provision of some service. The attack attempts</a:t>
            </a:r>
          </a:p>
          <a:p>
            <a:pPr>
              <a:defRPr/>
            </a:pPr>
            <a:r>
              <a:rPr lang="en-US" dirty="0" smtClean="0"/>
              <a:t>to exhaust some critical resource associated with the service. An example is flooding</a:t>
            </a:r>
          </a:p>
          <a:p>
            <a:pPr>
              <a:defRPr/>
            </a:pPr>
            <a:r>
              <a:rPr lang="en-US" dirty="0" smtClean="0"/>
              <a:t>a Web server with so many spurious requests that it is unable to respond to valid</a:t>
            </a:r>
          </a:p>
          <a:p>
            <a:pPr>
              <a:defRPr/>
            </a:pPr>
            <a:r>
              <a:rPr lang="en-US" dirty="0" smtClean="0"/>
              <a:t>requests from users in a timely manner. This chapter explores denial-of-service</a:t>
            </a:r>
          </a:p>
          <a:p>
            <a:pPr>
              <a:defRPr/>
            </a:pPr>
            <a:r>
              <a:rPr lang="en-US" dirty="0" smtClean="0"/>
              <a:t>attacks, their definition, the various forms they take, and defenses against them.</a:t>
            </a:r>
            <a:endParaRPr lang="en-US" sz="1200" kern="1200" dirty="0">
              <a:solidFill>
                <a:schemeClr val="tx1"/>
              </a:solidFill>
              <a:latin typeface="Arial" pitchFamily="-108" charset="0"/>
              <a:ea typeface="ＭＳ Ｐゴシック" pitchFamily="33" charset="-128"/>
              <a:cs typeface="ＭＳ Ｐゴシック" pitchFamily="33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/>
              <a:pPr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810542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C4A36F-91B8-4774-8A23-180852712783}" type="slidenum">
              <a:rPr lang="en-AU" smtClean="0">
                <a:latin typeface="Arial" charset="0"/>
                <a:cs typeface="Arial" charset="0"/>
              </a:rPr>
              <a:pPr/>
              <a:t>10</a:t>
            </a:fld>
            <a:endParaRPr lang="en-AU" smtClean="0">
              <a:latin typeface="Arial" charset="0"/>
              <a:cs typeface="Arial" charset="0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  <a:ea typeface="ＭＳ Ｐゴシック" pitchFamily="34" charset="-128"/>
              </a:rPr>
              <a:t>Flooding attacks take a variety of forms, based on which network protocol is being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used to implement the attack. In all cases the intent is generally to overload the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network capacity on some link to a server. The attack may alternatively aim to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overload the server’s ability to handle and respond to this traffic. These attacks flood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the network link to the server with a torrent of malicious packets competing with, and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usually overwhelming, valid traffic flowing to the server. In response to the congestion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this causes in some routers on the path to the targeted server, many packets will be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dropped. Valid traffic has a low probability of surviving discard caused by this flood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and hence of accessing the server. This results in the server’s ability to respond to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network connection requests being either severely degraded or failing entirely.</a:t>
            </a:r>
          </a:p>
          <a:p>
            <a:endParaRPr lang="en-US" smtClean="0">
              <a:latin typeface="Arial" charset="0"/>
              <a:ea typeface="ＭＳ Ｐゴシック" pitchFamily="34" charset="-128"/>
            </a:endParaRP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Virtually any type of network packet can be used in a flooding attack. It simply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needs to be of a type that is permitted to flow over the links toward the targeted system,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so that it can consume all available capacity on some link to the target server. Indeed,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the larger the packet, the more effective is the attack. Common flooding attacks use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any of the ICMP, UDP, or TCP SYN packet types. It is even possible to flood with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some other IP packet type. However, as these are less common and their usage more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targeted, it is easier to filter for them and hence hinder or block such attacks.</a:t>
            </a:r>
          </a:p>
          <a:p>
            <a:endParaRPr lang="en-US" smtClean="0">
              <a:latin typeface="Arial" charset="0"/>
              <a:ea typeface="ＭＳ Ｐゴシック" pitchFamily="34" charset="-128"/>
            </a:endParaRP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The ping flood using ICMP echo request packets we discuss in Section 7.1 is a classic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example of an ICMP flooding attack. This type of ICMP packet was chosen since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traditionally network administrators allowed such packets into their networks, as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ping is a useful network diagnostic tool. More recently, many organizations have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restricted the ability of these packets to pass through their firewalls. In response,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attackers have started using other ICMP packet types. Since some of these should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be handled to allow the correct operation of TCP/IP, they are much more likely to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be allowed through an organization’s firewall. Filtering some of these critical ICMP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packet types would degrade or break normal TCP/IP network behavior. ICMP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destination unreachable and time exceeded packets are examples of such critical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packet types.</a:t>
            </a:r>
          </a:p>
          <a:p>
            <a:endParaRPr lang="en-US" smtClean="0">
              <a:latin typeface="Arial" charset="0"/>
              <a:ea typeface="ＭＳ Ｐゴシック" pitchFamily="34" charset="-128"/>
            </a:endParaRP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An attacker can generate large volumes of one of these packet types. Because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these packets include part of some notional erroneous packet that supposedly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caused the error being reported, they can be made comparatively large, increasing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their effectiveness in flooding the link.</a:t>
            </a:r>
          </a:p>
          <a:p>
            <a:endParaRPr lang="en-US" smtClean="0">
              <a:latin typeface="Arial" charset="0"/>
              <a:ea typeface="ＭＳ Ｐゴシック" pitchFamily="34" charset="-128"/>
            </a:endParaRP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An alternative to using ICMP packets is to use UDP packets directed to some port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number, and hence potential service, on the target system. A common choice was a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packet directed at the diagnostic echo service, commonly enabled on many server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systems by default. If the server had this service running, it would respond with a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UDP packet back to the claimed source containing the original packet data contents.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If the service is not running, then the packet is discarded, and possibly an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ICMP destination unreachable packet is returned to the sender. By then the attack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has already achieved its goal of occupying capacity on the link to the server. Just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about any UDP port number can be used for this end. Any packets generated in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response only serve to increase the load on the server and its network links.</a:t>
            </a:r>
          </a:p>
          <a:p>
            <a:endParaRPr lang="en-US" smtClean="0">
              <a:latin typeface="Arial" charset="0"/>
              <a:ea typeface="ＭＳ Ｐゴシック" pitchFamily="34" charset="-128"/>
            </a:endParaRP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Spoofed source addresses are normally used if the attack is generated using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 single source system, for the same reasons as with ICMP attacks. If multiple systems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are used for the attack, often the real addresses of the compromised, zombie,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systems are used. When multiple systems are used, the consequences of both the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reflected flow of packets and the ability to identify the attacker are reduced.</a:t>
            </a:r>
          </a:p>
          <a:p>
            <a:endParaRPr lang="en-US" smtClean="0">
              <a:latin typeface="Arial" charset="0"/>
              <a:ea typeface="ＭＳ Ｐゴシック" pitchFamily="34" charset="-128"/>
            </a:endParaRP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Another alternative is to send TCP packets to the target system. Most likely these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would be normal TCP connection requests, with either real or spoofed source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addresses. They would have an effect similar to the SYN spoofing attack we’ve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described. In this case, though, it is the total volume of packets that is the aim of the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attack rather than the system code. This is the difference between a SYN spoofing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attack and a SYN flooding attack.</a:t>
            </a:r>
          </a:p>
          <a:p>
            <a:endParaRPr lang="en-US" smtClean="0">
              <a:latin typeface="Arial" charset="0"/>
              <a:ea typeface="ＭＳ Ｐゴシック" pitchFamily="34" charset="-128"/>
            </a:endParaRP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This attack could also use TCP data packets, which would be rejected by the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server as not belonging to any known connection. But again, by this time the attack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has already succeeded in flooding the links to the server.</a:t>
            </a:r>
          </a:p>
          <a:p>
            <a:endParaRPr lang="en-US" smtClean="0">
              <a:latin typeface="Arial" charset="0"/>
              <a:ea typeface="ＭＳ Ｐゴシック" pitchFamily="34" charset="-128"/>
            </a:endParaRP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All of these flooding attack variants are limited in the total volume of traffic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that can be generated if just a single system is used to launch the attack. The use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of a single system also means the attacker is easier to trace. For these reasons, a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variety of more sophisticated attacks, involving multiple attacking systems, have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been developed. By using multiple systems, the attacker can significantly scale up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the volume of traffic that can be generated. Each of these systems need not be particularly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powerful or on a high-capacity link. But what they don’t have individually,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they more than compensate for in large numbers. Also, by directing the attack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through intermediaries, the attacker is further distanced from the target and significantly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harder to locate and identify. Indirect attack types that utilize multiple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systems include</a:t>
            </a:r>
          </a:p>
          <a:p>
            <a:endParaRPr lang="en-US" smtClean="0">
              <a:latin typeface="Arial" charset="0"/>
              <a:ea typeface="ＭＳ Ｐゴシック" pitchFamily="34" charset="-128"/>
            </a:endParaRP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• Distributed denial-of-service attacks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• Reflector attacks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• Amplifier attacks</a:t>
            </a:r>
          </a:p>
          <a:p>
            <a:endParaRPr lang="en-US" smtClean="0">
              <a:latin typeface="Arial" charset="0"/>
              <a:ea typeface="ＭＳ Ｐゴシック" pitchFamily="34" charset="-128"/>
            </a:endParaRP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We consider each of these in turn.</a:t>
            </a:r>
            <a:endParaRPr lang="en-US" smtClean="0">
              <a:latin typeface="Times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9362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336379-BC78-4EBD-A725-A64595E597D5}" type="slidenum">
              <a:rPr lang="en-AU" smtClean="0">
                <a:latin typeface="Arial" charset="0"/>
                <a:cs typeface="Arial" charset="0"/>
              </a:rPr>
              <a:pPr/>
              <a:t>12</a:t>
            </a:fld>
            <a:endParaRPr lang="en-AU" smtClean="0">
              <a:latin typeface="Arial" charset="0"/>
              <a:cs typeface="Arial" charset="0"/>
            </a:endParaRPr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  <a:ea typeface="ＭＳ Ｐゴシック" pitchFamily="34" charset="-128"/>
              </a:rPr>
              <a:t>Recognizing the limitations of flooding attacks generated by a single system, one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of the earlier significant developments in DoS attack tools was the use of multiple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systems to generate attacks. These systems were typically compromised user workstations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or PCs. The attacker used some well-known flaw in the operating system or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in some common application to gain access to these systems and to install his or her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own programs on it. Such systems are known as zombies. Once suitable backdoor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programs were installed on these systems, they were entirely under the attacker’s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control. Large collections of such systems under the control of one attacker can be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created, collectively forming a botnet, as we discuss in Chapter 6 . Such networks of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compromised systems are a favorite tool of attacker, and can be used for a variety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of purposes, including distributed denial-of-service (DDoS) attacks. In the example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network shown in Figure 7.1 , some of the broadband user systems may be compromised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and used as zombies to attack any of the company or other links shown.</a:t>
            </a:r>
          </a:p>
          <a:p>
            <a:endParaRPr lang="en-US" smtClean="0">
              <a:latin typeface="Arial" charset="0"/>
              <a:ea typeface="ＭＳ Ｐゴシック" pitchFamily="34" charset="-128"/>
            </a:endParaRP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Many other DDoS tools have been developed since. Instead of using dedicated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handler programs, many now use an IRC 4 or similar instant messaging server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program to manage communications with the agents. Many of these more recent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tools also use cryptographic mechanisms to authenticate the agents to the handlers,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in order to hinder analysis of command traffic.</a:t>
            </a:r>
          </a:p>
          <a:p>
            <a:endParaRPr lang="en-US" smtClean="0">
              <a:latin typeface="Arial" charset="0"/>
              <a:ea typeface="ＭＳ Ｐゴシック" pitchFamily="34" charset="-128"/>
            </a:endParaRP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The best defense against being an unwitting participant in a DDoS attack is to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prevent your systems from being compromised. This requires good system security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practices and keeping the operating systems and applications on such systems current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and patched.</a:t>
            </a:r>
          </a:p>
          <a:p>
            <a:endParaRPr lang="en-US" smtClean="0">
              <a:latin typeface="Arial" charset="0"/>
              <a:ea typeface="ＭＳ Ｐゴシック" pitchFamily="34" charset="-128"/>
            </a:endParaRP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For the target of a DDoS attack, the response is the same as for any flooding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attack, but with greater volume and complexity. We discuss appropriate defenses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and responses in Sections 7.5 and 7.6 .</a:t>
            </a:r>
            <a:endParaRPr lang="en-US" smtClean="0">
              <a:latin typeface="Times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606364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BB49BA1-2086-43F0-8EB5-FDD6C8773A53}" type="slidenum">
              <a:rPr lang="en-AU" smtClean="0">
                <a:latin typeface="Arial" charset="0"/>
                <a:cs typeface="Arial" charset="0"/>
              </a:rPr>
              <a:pPr/>
              <a:t>13</a:t>
            </a:fld>
            <a:endParaRPr lang="en-AU" smtClean="0">
              <a:latin typeface="Arial" charset="0"/>
              <a:cs typeface="Arial" charset="0"/>
            </a:endParaRPr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  <a:ea typeface="ＭＳ Ｐゴシック" pitchFamily="34" charset="-128"/>
              </a:rPr>
              <a:t>While the attacker could command each zombie individually, more generally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 control hierarchy is used. A small number of systems act as handlers controlling a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much larger number of agent systems, as shown in Figure 7.4 . There are a number of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advantages to this arrangement. The attacker can send a single command to a handler,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which then automatically forwards it to all the agents under its control. Automated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infection tools can also be used to scan for and compromise suitable zombie systems,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as we discuss in Chapter 6 . Once the agent software is uploaded to a newly compromised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system, it can contact one or more handlers to automatically notify them of its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availability. By this means, the attacker can automatically grow suitable botnets.</a:t>
            </a:r>
            <a:endParaRPr lang="en-US" smtClean="0">
              <a:latin typeface="Times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4429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>
              <a:defRPr/>
            </a:pPr>
            <a:r>
              <a:rPr lang="en-US" dirty="0" smtClean="0"/>
              <a:t>Voice over IP (VoIP) telephony is now widely deployed over the Internet. The standard</a:t>
            </a:r>
          </a:p>
          <a:p>
            <a:pPr>
              <a:defRPr/>
            </a:pPr>
            <a:r>
              <a:rPr lang="en-US" dirty="0" smtClean="0"/>
              <a:t>protocol used for call setup in VoIP is the Session Initiation Protocol (SIP).</a:t>
            </a:r>
          </a:p>
          <a:p>
            <a:pPr>
              <a:defRPr/>
            </a:pPr>
            <a:r>
              <a:rPr lang="en-US" dirty="0" smtClean="0"/>
              <a:t>SIP is a text-based protocol with a syntax similar to that of HTTP. There are two</a:t>
            </a:r>
          </a:p>
          <a:p>
            <a:pPr>
              <a:defRPr/>
            </a:pPr>
            <a:r>
              <a:rPr lang="en-US" dirty="0" smtClean="0"/>
              <a:t>different types of SIP messages: requests and responses. Figure 7.5 is a simplified</a:t>
            </a:r>
          </a:p>
          <a:p>
            <a:pPr>
              <a:defRPr/>
            </a:pPr>
            <a:r>
              <a:rPr lang="en-US" dirty="0" smtClean="0"/>
              <a:t>illustration of the operation of the SIP INVITE message, used to establish a media</a:t>
            </a:r>
          </a:p>
          <a:p>
            <a:pPr>
              <a:defRPr/>
            </a:pPr>
            <a:r>
              <a:rPr lang="en-US" dirty="0" smtClean="0"/>
              <a:t>session between user agents. In this case, Alice’s user agent runs on a computer, and</a:t>
            </a:r>
          </a:p>
          <a:p>
            <a:pPr>
              <a:defRPr/>
            </a:pPr>
            <a:r>
              <a:rPr lang="en-US" dirty="0" smtClean="0"/>
              <a:t>Bob’s user agent runs on a cell phone. Alice’s user agent is configured to communicate</a:t>
            </a:r>
          </a:p>
          <a:p>
            <a:pPr>
              <a:defRPr/>
            </a:pPr>
            <a:r>
              <a:rPr lang="en-US" dirty="0" smtClean="0"/>
              <a:t>with a proxy server (the outbound server) in its domain and begins by sending</a:t>
            </a:r>
          </a:p>
          <a:p>
            <a:pPr>
              <a:defRPr/>
            </a:pPr>
            <a:r>
              <a:rPr lang="en-US" dirty="0" smtClean="0"/>
              <a:t>an INVITE SIP request to the proxy server that indicates its desire to invite Bob’s</a:t>
            </a:r>
          </a:p>
          <a:p>
            <a:pPr>
              <a:defRPr/>
            </a:pPr>
            <a:r>
              <a:rPr lang="en-US" dirty="0" smtClean="0"/>
              <a:t>user agent into a session. The proxy server uses a DNS server to get the address</a:t>
            </a:r>
          </a:p>
          <a:p>
            <a:pPr>
              <a:defRPr/>
            </a:pPr>
            <a:r>
              <a:rPr lang="en-US" dirty="0" smtClean="0"/>
              <a:t>of Bob’s proxy server, and then forwards the INVITE request to that server. The</a:t>
            </a:r>
          </a:p>
          <a:p>
            <a:pPr>
              <a:defRPr/>
            </a:pPr>
            <a:r>
              <a:rPr lang="en-US" dirty="0" smtClean="0"/>
              <a:t>server then forwards the request to Bob’s user agent, causing Bob’s phone to ring. 5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A SIP flood attack exploits the fact that a single INVITE request triggers considerable</a:t>
            </a:r>
          </a:p>
          <a:p>
            <a:pPr>
              <a:defRPr/>
            </a:pPr>
            <a:r>
              <a:rPr lang="en-US" dirty="0" smtClean="0"/>
              <a:t>resource consumption. The attacker can flood a SIP proxy with numerous</a:t>
            </a:r>
          </a:p>
          <a:p>
            <a:pPr>
              <a:defRPr/>
            </a:pPr>
            <a:r>
              <a:rPr lang="en-US" dirty="0" smtClean="0"/>
              <a:t>INVITE requests with spoofed IP addresses, or alternately a </a:t>
            </a:r>
            <a:r>
              <a:rPr lang="en-US" dirty="0" err="1" smtClean="0"/>
              <a:t>DDoS</a:t>
            </a:r>
            <a:r>
              <a:rPr lang="en-US" dirty="0" smtClean="0"/>
              <a:t> attack using a</a:t>
            </a:r>
          </a:p>
          <a:p>
            <a:pPr>
              <a:defRPr/>
            </a:pPr>
            <a:r>
              <a:rPr lang="en-US" dirty="0" err="1" smtClean="0"/>
              <a:t>botnet</a:t>
            </a:r>
            <a:r>
              <a:rPr lang="en-US" dirty="0" smtClean="0"/>
              <a:t> to generate numerous INVITE request. This attack puts a load on the SIP</a:t>
            </a:r>
            <a:endParaRPr lang="en-US" dirty="0"/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E375C3-793D-4D6C-BB8E-1509A59524D8}" type="slidenum">
              <a:rPr lang="en-AU" smtClean="0">
                <a:latin typeface="Arial" charset="0"/>
                <a:cs typeface="Arial" charset="0"/>
              </a:rPr>
              <a:pPr/>
              <a:t>14</a:t>
            </a:fld>
            <a:endParaRPr lang="en-AU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7628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r>
              <a:rPr lang="en-US" dirty="0" smtClean="0"/>
              <a:t>An intriguing and unusual form of HTTP-based attack is </a:t>
            </a:r>
            <a:r>
              <a:rPr lang="en-US" dirty="0" err="1" smtClean="0"/>
              <a:t>Slowloris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[GIOB09]. </a:t>
            </a:r>
            <a:r>
              <a:rPr lang="en-US" dirty="0" err="1" smtClean="0"/>
              <a:t>Slowloris</a:t>
            </a:r>
            <a:r>
              <a:rPr lang="en-US" dirty="0" smtClean="0"/>
              <a:t> exploits the common server technique of using multiple</a:t>
            </a:r>
          </a:p>
          <a:p>
            <a:pPr>
              <a:defRPr/>
            </a:pPr>
            <a:r>
              <a:rPr lang="en-US" dirty="0" smtClean="0"/>
              <a:t>threads to support multiple requests to the same server application. It attempts</a:t>
            </a:r>
          </a:p>
          <a:p>
            <a:pPr>
              <a:defRPr/>
            </a:pPr>
            <a:r>
              <a:rPr lang="en-US" dirty="0" smtClean="0"/>
              <a:t>to monopolize all of the available request handling threads on the Web server</a:t>
            </a:r>
          </a:p>
          <a:p>
            <a:pPr>
              <a:defRPr/>
            </a:pPr>
            <a:r>
              <a:rPr lang="en-US" dirty="0" smtClean="0"/>
              <a:t>by sending HTTP requests that never complete. Since each request consumes a</a:t>
            </a:r>
          </a:p>
          <a:p>
            <a:pPr>
              <a:defRPr/>
            </a:pPr>
            <a:r>
              <a:rPr lang="en-US" dirty="0" smtClean="0"/>
              <a:t>thread, the </a:t>
            </a:r>
            <a:r>
              <a:rPr lang="en-US" dirty="0" err="1" smtClean="0"/>
              <a:t>Slowloris</a:t>
            </a:r>
            <a:r>
              <a:rPr lang="en-US" dirty="0" smtClean="0"/>
              <a:t> attack eventually consumes all of the Web server’s connection</a:t>
            </a:r>
          </a:p>
          <a:p>
            <a:pPr>
              <a:defRPr/>
            </a:pPr>
            <a:r>
              <a:rPr lang="en-US" dirty="0" smtClean="0"/>
              <a:t>capacity, effectively denying access to legitimate users.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The HTTP protocol specification (RFC2616) states that a blank line must be</a:t>
            </a:r>
          </a:p>
          <a:p>
            <a:pPr>
              <a:defRPr/>
            </a:pPr>
            <a:r>
              <a:rPr lang="en-US" dirty="0" smtClean="0"/>
              <a:t>used to indicate the end of the request headers and the beginning of the payload,</a:t>
            </a:r>
          </a:p>
          <a:p>
            <a:pPr>
              <a:defRPr/>
            </a:pPr>
            <a:r>
              <a:rPr lang="en-US" dirty="0" smtClean="0"/>
              <a:t>if any. Once the entire request is received, the Web server may then respond. The</a:t>
            </a:r>
          </a:p>
          <a:p>
            <a:pPr>
              <a:defRPr/>
            </a:pPr>
            <a:r>
              <a:rPr lang="en-US" dirty="0" err="1" smtClean="0"/>
              <a:t>Slowloris</a:t>
            </a:r>
            <a:r>
              <a:rPr lang="en-US" dirty="0" smtClean="0"/>
              <a:t> attack operates by establishing multiple connections to the Web server.</a:t>
            </a:r>
          </a:p>
          <a:p>
            <a:pPr>
              <a:defRPr/>
            </a:pPr>
            <a:r>
              <a:rPr lang="en-US" dirty="0" smtClean="0"/>
              <a:t>On each connection, it sends an incomplete request that does not include the terminating</a:t>
            </a:r>
          </a:p>
          <a:p>
            <a:pPr>
              <a:defRPr/>
            </a:pPr>
            <a:r>
              <a:rPr lang="en-US" dirty="0" smtClean="0"/>
              <a:t>newline sequence. The attacker sends additional header lines periodically to</a:t>
            </a:r>
          </a:p>
          <a:p>
            <a:pPr>
              <a:defRPr/>
            </a:pPr>
            <a:r>
              <a:rPr lang="en-US" dirty="0" smtClean="0"/>
              <a:t>keep the connection alive, but never sends the terminating newline sequence. The</a:t>
            </a:r>
          </a:p>
          <a:p>
            <a:pPr>
              <a:defRPr/>
            </a:pPr>
            <a:r>
              <a:rPr lang="en-US" dirty="0" smtClean="0"/>
              <a:t>Web server keeps the connection open, expecting more information to complete</a:t>
            </a:r>
          </a:p>
          <a:p>
            <a:pPr>
              <a:defRPr/>
            </a:pPr>
            <a:r>
              <a:rPr lang="en-US" dirty="0" smtClean="0"/>
              <a:t>the request. As the attack continues, the volume of long-standing </a:t>
            </a:r>
            <a:r>
              <a:rPr lang="en-US" dirty="0" err="1" smtClean="0"/>
              <a:t>Slowloris</a:t>
            </a:r>
            <a:r>
              <a:rPr lang="en-US" dirty="0" smtClean="0"/>
              <a:t> connections</a:t>
            </a:r>
          </a:p>
          <a:p>
            <a:pPr>
              <a:defRPr/>
            </a:pPr>
            <a:r>
              <a:rPr lang="en-US" dirty="0" smtClean="0"/>
              <a:t>increases, eventually consuming all available Web server connections, thus</a:t>
            </a:r>
          </a:p>
          <a:p>
            <a:pPr>
              <a:defRPr/>
            </a:pPr>
            <a:r>
              <a:rPr lang="en-US" dirty="0" smtClean="0"/>
              <a:t>rendering the Web server unavailable to respond to legitimate requests.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err="1" smtClean="0"/>
              <a:t>Slowloris</a:t>
            </a:r>
            <a:r>
              <a:rPr lang="en-US" dirty="0" smtClean="0"/>
              <a:t> is different from typical denials of service in that </a:t>
            </a:r>
            <a:r>
              <a:rPr lang="en-US" dirty="0" err="1" smtClean="0"/>
              <a:t>Slowloris</a:t>
            </a:r>
            <a:r>
              <a:rPr lang="en-US" dirty="0" smtClean="0"/>
              <a:t> traffic</a:t>
            </a:r>
          </a:p>
          <a:p>
            <a:pPr>
              <a:defRPr/>
            </a:pPr>
            <a:r>
              <a:rPr lang="en-US" dirty="0" smtClean="0"/>
              <a:t>utilizes legitimate HTTP traffic, and does not rely on using special “bad” HTTP</a:t>
            </a:r>
          </a:p>
          <a:p>
            <a:pPr>
              <a:defRPr/>
            </a:pPr>
            <a:r>
              <a:rPr lang="en-US" dirty="0" smtClean="0"/>
              <a:t>requests that exploit bugs in specific HTTP servers. Because of this, existing intrusion</a:t>
            </a:r>
          </a:p>
          <a:p>
            <a:pPr>
              <a:defRPr/>
            </a:pPr>
            <a:r>
              <a:rPr lang="en-US" dirty="0" smtClean="0"/>
              <a:t>detection and intrusion prevention solutions that rely on signatures to detect</a:t>
            </a:r>
          </a:p>
          <a:p>
            <a:pPr>
              <a:defRPr/>
            </a:pPr>
            <a:r>
              <a:rPr lang="en-US" dirty="0" smtClean="0"/>
              <a:t>attacks will generally not recognize </a:t>
            </a:r>
            <a:r>
              <a:rPr lang="en-US" dirty="0" err="1" smtClean="0"/>
              <a:t>Slowloris</a:t>
            </a:r>
            <a:r>
              <a:rPr lang="en-US" dirty="0" smtClean="0"/>
              <a:t>. This means that </a:t>
            </a:r>
            <a:r>
              <a:rPr lang="en-US" dirty="0" err="1" smtClean="0"/>
              <a:t>Slowloris</a:t>
            </a:r>
            <a:r>
              <a:rPr lang="en-US" dirty="0" smtClean="0"/>
              <a:t> is capable</a:t>
            </a:r>
          </a:p>
          <a:p>
            <a:pPr>
              <a:defRPr/>
            </a:pPr>
            <a:r>
              <a:rPr lang="en-US" dirty="0" smtClean="0"/>
              <a:t>of being effective even when standard enterprise-grade intrusion detection and</a:t>
            </a:r>
          </a:p>
          <a:p>
            <a:pPr>
              <a:defRPr/>
            </a:pPr>
            <a:r>
              <a:rPr lang="en-US" dirty="0" smtClean="0"/>
              <a:t>intrusion prevention systems are in place.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There are a number of countermeasures that can be taken against </a:t>
            </a:r>
            <a:r>
              <a:rPr lang="en-US" dirty="0" err="1" smtClean="0"/>
              <a:t>Slowloris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type attacks, including limiting the rate of incoming connections from a particular</a:t>
            </a:r>
          </a:p>
          <a:p>
            <a:pPr>
              <a:defRPr/>
            </a:pPr>
            <a:r>
              <a:rPr lang="en-US" dirty="0" smtClean="0"/>
              <a:t>host; varying the timeout on connections as a function of the number of connections;</a:t>
            </a:r>
          </a:p>
          <a:p>
            <a:pPr>
              <a:defRPr/>
            </a:pPr>
            <a:r>
              <a:rPr lang="en-US" dirty="0" smtClean="0"/>
              <a:t>and delayed binding. Delayed binding is performed by load balancing software. In</a:t>
            </a:r>
          </a:p>
          <a:p>
            <a:pPr>
              <a:defRPr/>
            </a:pPr>
            <a:r>
              <a:rPr lang="en-US" dirty="0" smtClean="0"/>
              <a:t>essence, the load balancer performs an HTTP request header completeness check,</a:t>
            </a:r>
          </a:p>
          <a:p>
            <a:pPr>
              <a:defRPr/>
            </a:pPr>
            <a:r>
              <a:rPr lang="en-US" dirty="0" smtClean="0"/>
              <a:t>which means that the HTTP request will not be sent to the appropriate Web server</a:t>
            </a:r>
          </a:p>
          <a:p>
            <a:pPr>
              <a:defRPr/>
            </a:pPr>
            <a:r>
              <a:rPr lang="en-US" dirty="0" smtClean="0"/>
              <a:t>until the final two carriage return and line feeds are sent by the HTTP client. This is</a:t>
            </a:r>
          </a:p>
          <a:p>
            <a:pPr>
              <a:defRPr/>
            </a:pPr>
            <a:r>
              <a:rPr lang="en-US" dirty="0" smtClean="0"/>
              <a:t>the key bit of information. Basically, delayed binding ensures that your Web server</a:t>
            </a:r>
          </a:p>
          <a:p>
            <a:pPr>
              <a:defRPr/>
            </a:pPr>
            <a:r>
              <a:rPr lang="en-US" dirty="0" smtClean="0"/>
              <a:t>or proxy will never see any of the incomplete requests being sent out by </a:t>
            </a:r>
            <a:r>
              <a:rPr lang="en-US" dirty="0" err="1" smtClean="0"/>
              <a:t>Slowloris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1E6340-24A4-4551-961E-A34D8C318E2D}" type="slidenum">
              <a:rPr lang="en-AU" smtClean="0">
                <a:latin typeface="Arial" charset="0"/>
                <a:cs typeface="Arial" charset="0"/>
              </a:rPr>
              <a:pPr/>
              <a:t>15</a:t>
            </a:fld>
            <a:endParaRPr lang="en-AU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060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B4D697-91FA-4156-9AD7-9032AEE3FD7D}" type="slidenum">
              <a:rPr lang="en-AU" smtClean="0">
                <a:latin typeface="Arial" charset="0"/>
                <a:cs typeface="Arial" charset="0"/>
              </a:rPr>
              <a:pPr/>
              <a:t>16</a:t>
            </a:fld>
            <a:endParaRPr lang="en-AU" smtClean="0">
              <a:latin typeface="Arial" charset="0"/>
              <a:cs typeface="Arial" charset="0"/>
            </a:endParaRPr>
          </a:p>
        </p:txBody>
      </p:sp>
      <p:sp>
        <p:nvSpPr>
          <p:cNvPr id="4710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  <a:ea typeface="ＭＳ Ｐゴシック" pitchFamily="34" charset="-128"/>
              </a:rPr>
              <a:t>In contrast to DDoS attacks, where the intermediaries are compromised systems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running the attacker’s programs, reflector and amplifier attacks use network systems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functioning normally. The attacker sends a network packet with a spoofed source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address to a service running on some network server. The server responds to this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packet, sending it to the spoofed source address that belongs to the actual attack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target. If the attacker sends a number of requests to a number of servers, all with the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same spoofed source address, the resulting flood of responses can overwhelm the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target’s network link. The fact that normal server systems are being used as intermediaries,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and that their handling of the packets is entirely conventional, means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these attacks can be easier to deploy and harder to trace back to the actual attacker.</a:t>
            </a:r>
          </a:p>
          <a:p>
            <a:endParaRPr lang="en-US" smtClean="0">
              <a:latin typeface="Arial" charset="0"/>
              <a:ea typeface="ＭＳ Ｐゴシック" pitchFamily="34" charset="-128"/>
            </a:endParaRP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There are two basic variants of this type of attack: the simple reflection attack and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the amplification attack.</a:t>
            </a:r>
          </a:p>
          <a:p>
            <a:endParaRPr lang="en-US" smtClean="0">
              <a:latin typeface="Arial" charset="0"/>
              <a:ea typeface="ＭＳ Ｐゴシック" pitchFamily="34" charset="-128"/>
            </a:endParaRP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The reflection attack is a direct implementation of this type of attack. The attacker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sends packets to a known service on the intermediary with a spoofed source address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of the actual target system. When the intermediary responds, the response is sent to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the target. Effectively this reflects the attack off the intermediary, which is termed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the reflector, and is why this is called a reflection attack.</a:t>
            </a:r>
          </a:p>
          <a:p>
            <a:endParaRPr lang="en-US" smtClean="0">
              <a:latin typeface="Arial" charset="0"/>
              <a:ea typeface="ＭＳ Ｐゴシック" pitchFamily="34" charset="-128"/>
            </a:endParaRP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Ideally the attacker would like to use a service that created a larger response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packet than the original request. This allows the attacker to convert a lower volume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stream of packets from the originating system into a higher volume of packet data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from the intermediary directed at the target. Common UDP services are often used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for this purpose. Originally the echo service was a favored choice, although it does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not create a larger response packet. However, any generally accessible UDP service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could be used for this type of attack. The chargen, DNS, SNMP, or ISAKMP 6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services have all been exploited in this manner, in part because they can be made to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generate larger response packets directed at the target.</a:t>
            </a:r>
          </a:p>
          <a:p>
            <a:endParaRPr lang="en-US" smtClean="0">
              <a:latin typeface="Arial" charset="0"/>
              <a:ea typeface="ＭＳ Ｐゴシック" pitchFamily="34" charset="-128"/>
            </a:endParaRP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The intermediary systems are often chosen to be high-capacity network servers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or routers with very good network connections. This means they can generate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high volumes of traffic if necessary, and if not, the attack traffic can be obscured in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the normal high volumes of traffic flowing through them. If the attacker spreads the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attack over a number of intermediaries in a cyclic manner, then the attack traffic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flow may well not be easily distinguished from the other traffic flowing from the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system. This, combined with the use of spoofed source addresses, greatly increases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the difficulty of any attempt to trace the packet flows back to the attacker’s system.</a:t>
            </a:r>
          </a:p>
          <a:p>
            <a:endParaRPr lang="en-US" smtClean="0">
              <a:latin typeface="Arial" charset="0"/>
              <a:ea typeface="ＭＳ Ｐゴシック" pitchFamily="34" charset="-128"/>
            </a:endParaRP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Another variant of reflection attack uses TCP SYN packets and exploits the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normal three-way handshake used to establish a TCP connection. The attacker sends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 number of SYN packets with spoofed source addresses to the chosen intermediaries.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In turn the intermediaries respond with a SYN-ACK packet to the spoofed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source address, which is actually the target system. The attacker uses this attack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with a number of intermediaries. The aim is to generate high enough volumes of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packets to flood the link to the target system. The target system will respond with a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RST packet for any that get through, but by then the attack has already succeeded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in overwhelming the target’s network link.</a:t>
            </a:r>
          </a:p>
          <a:p>
            <a:endParaRPr lang="en-US" smtClean="0">
              <a:latin typeface="Arial" charset="0"/>
              <a:ea typeface="ＭＳ Ｐゴシック" pitchFamily="34" charset="-128"/>
            </a:endParaRP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This attack variant is a flooding attack that differs from the SYN spoofing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attack we discussed earlier in this chapter. The goal is to flood the network link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to the target, not to exhaust its network handling resources. Indeed, the attacker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would usually take care to limit the volume of traffic to any particular intermediary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to ensure that it is not overwhelmed by, or even notices, this traffic. This is both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because its continued correct functioning is an essential component of this attack,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as is limiting the chance of the attacker’s actions being detected. The 2002 attack on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GRC.com was of this form. It used connection requests to the BGP routing service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on core routers as the primary intermediaries. These generated sufficient response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traffic to completely block normal access to GRC.com. However, as GRC.com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discovered, once this traffic was blocked, a range of other services, on other intermediaries,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were also being used. GRC noted in its report on this attack that “you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know you’re in trouble when packet floods are competing to flood you.”</a:t>
            </a:r>
          </a:p>
          <a:p>
            <a:endParaRPr lang="en-US" smtClean="0">
              <a:latin typeface="Arial" charset="0"/>
              <a:ea typeface="ＭＳ Ｐゴシック" pitchFamily="34" charset="-128"/>
            </a:endParaRP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Any generally accessible TCP service can be used in this type of attack. Given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the large number of servers available on the Internet, including many well-known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servers with very high capacity network links, there are many possible intermediaries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that can be used. What makes this attack even more effective is that the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individual TCP connection requests are indistinguishable from normal connection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requests directed to the server. It is only if they are running some form of intrusion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detection system that detects the large numbers of failed connection requests from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one system that this attack might be detected and possibly blocked. If the attacker is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using a number of intermediaries, then it is very likely that even if some detect and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block the attack, many others will not, and the attack will still succeed.</a:t>
            </a:r>
            <a:endParaRPr lang="en-US" smtClean="0">
              <a:latin typeface="Times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91474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D15314-EB83-4223-BF7B-5C004A713D5B}" type="slidenum">
              <a:rPr lang="en-AU" smtClean="0">
                <a:latin typeface="Arial" charset="0"/>
                <a:cs typeface="Arial" charset="0"/>
              </a:rPr>
              <a:pPr/>
              <a:t>17</a:t>
            </a:fld>
            <a:endParaRPr lang="en-AU" smtClean="0">
              <a:latin typeface="Arial" charset="0"/>
              <a:cs typeface="Arial" charset="0"/>
            </a:endParaRPr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  <a:ea typeface="ＭＳ Ｐゴシック" pitchFamily="34" charset="-128"/>
              </a:rPr>
              <a:t>A further variation of the reflector attack establishes a self-contained loop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between the intermediary and the target system. Both systems act as reflectors.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Figure 7.6 , based on [SCAR08], shows this type of attack. The upper part of the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figure shows normal Domain Name System operation. 7 The DNS client sends a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query from its UDP port 1792 to the server’s DNS port 53 to obtain the IP address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of a domain name. The DNS server sends a UDP response packet including the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IP address. The lower part of the figure shows a reflection attack using DNS.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The attacker sends a query to the DNS server with a spoofed IP source address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of j.k.l.m; this is the IP address of the target. The attacker uses port 7, which is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usually associated with echo, a reflector service. The DNS server then sends a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response to the victim of the attack, j.k.l.m, addressed to port 7. If the victim is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offering the echo service, it may create a packet that echoes the received data back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to the DNS server. This can cause a loop between the DNS server and the victim if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the DNS server responds to the packets sent by the victim. Most reflector attacks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can be prevented through network-based and host-based firewall rulesets that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reject suspicious combinations of source and destination ports.</a:t>
            </a:r>
          </a:p>
          <a:p>
            <a:endParaRPr lang="en-US" smtClean="0">
              <a:latin typeface="Arial" charset="0"/>
              <a:ea typeface="ＭＳ Ｐゴシック" pitchFamily="34" charset="-128"/>
            </a:endParaRP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While very effective if possible, this type of attack is fairly easy to filter for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because the combinations of service ports used should never occur in normal network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operation.</a:t>
            </a:r>
          </a:p>
          <a:p>
            <a:endParaRPr lang="en-US" smtClean="0">
              <a:latin typeface="Arial" charset="0"/>
              <a:ea typeface="ＭＳ Ｐゴシック" pitchFamily="34" charset="-128"/>
            </a:endParaRP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When implementing any of these reflection attacks, the attacker could use just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one system as the original source of packets. This suffices, particularly if a service is used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that generates larger response packets than those originally sent to the intermediary.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Alternatively, multiple systems might be used to generate higher volumes of traffic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to be reflected and to further obscure the path back to the attacker. Typically a botnet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would be used in this case.</a:t>
            </a:r>
          </a:p>
          <a:p>
            <a:endParaRPr lang="en-US" smtClean="0">
              <a:latin typeface="Arial" charset="0"/>
              <a:ea typeface="ＭＳ Ｐゴシック" pitchFamily="34" charset="-128"/>
            </a:endParaRP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Another characteristic of reflection attacks is the lack of backscatter traffic.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In both direct flooding attacks and SYN spoofing attacks, the use of spoofed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source addresses results in response packets being scattered across the Internet and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thus detectable. This allows security researchers to estimate the volumes of such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attacks. In reflection attacks, the spoofed source address directs all the packets at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the desired target and any responses to the intermediary. There is no generally visible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side effect of these attacks, making them much harder to quantify. Evidence of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them is only available from either the targeted systems and their ISPs or the intermediary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systems. In either case, specific instrumentation and monitoring would be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needed to collect this evidence.</a:t>
            </a:r>
          </a:p>
          <a:p>
            <a:endParaRPr lang="en-US" smtClean="0">
              <a:latin typeface="Arial" charset="0"/>
              <a:ea typeface="ＭＳ Ｐゴシック" pitchFamily="34" charset="-128"/>
            </a:endParaRP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Fundamental to the success of reflection attacks is the ability to create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spoofed-source packets. If filters are in place that block spoofed-source packets,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then these attacks are simply not possible. This is the most basic, fundamental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defense against such attacks. This is not the case with either SYN spoofing or flooding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attacks (distributed or not). They can succeed using real source addresses, with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the consequences already noted.</a:t>
            </a:r>
            <a:endParaRPr lang="en-US" smtClean="0">
              <a:latin typeface="Times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21907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3ABD79-225A-4661-877A-762B1122BBC7}" type="slidenum">
              <a:rPr lang="en-AU" smtClean="0">
                <a:latin typeface="Arial" charset="0"/>
                <a:cs typeface="Arial" charset="0"/>
              </a:rPr>
              <a:pPr/>
              <a:t>18</a:t>
            </a:fld>
            <a:endParaRPr lang="en-AU" smtClean="0">
              <a:latin typeface="Arial" charset="0"/>
              <a:cs typeface="Arial" charset="0"/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  <a:ea typeface="ＭＳ Ｐゴシック" pitchFamily="34" charset="-128"/>
              </a:rPr>
              <a:t>Amplification attacks are a variant of reflector attacks and also involve sending a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packet with a spoofed source address for the target system to intermediaries. They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differ in generating multiple response packets for each original packet sent. This can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be achieved by directing the original request to the broadcast address for some network.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As a result, all hosts on that network can potentially respond to the request,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generating a flood of responses as shown in Figure 7.7 . It is only necessary to use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 service handled by large numbers of hosts on the intermediate network. A ping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flood using ICMP echo request packets was a common choice, since this service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is a fundamental component of TCP/IP implementations and was often allowed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into networks. The well-known </a:t>
            </a:r>
            <a:r>
              <a:rPr lang="en-US" i="1" smtClean="0">
                <a:latin typeface="Arial" charset="0"/>
                <a:ea typeface="ＭＳ Ｐゴシック" pitchFamily="34" charset="-128"/>
              </a:rPr>
              <a:t>smurf DoS program used this mechanism and was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widely popular for some time. Another possibility is to use a suitable UDP service,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such as the echo service. The </a:t>
            </a:r>
            <a:r>
              <a:rPr lang="en-US" i="1" smtClean="0">
                <a:latin typeface="Arial" charset="0"/>
                <a:ea typeface="ＭＳ Ｐゴシック" pitchFamily="34" charset="-128"/>
              </a:rPr>
              <a:t>fraggle program implemented this variant. Note that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TCP services cannot be used in this type of attack; because they are connection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oriented, they cannot be directed at a broadcast address. Broadcasts are inherently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connectionless.</a:t>
            </a:r>
          </a:p>
          <a:p>
            <a:endParaRPr lang="en-US" smtClean="0">
              <a:latin typeface="Arial" charset="0"/>
              <a:ea typeface="ＭＳ Ｐゴシック" pitchFamily="34" charset="-128"/>
            </a:endParaRP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The best additional defense against this form of attack is to not allow directed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broadcasts to be routed into a network from outside. Indeed, this is another longstanding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security recommendation, unfortunately about as widely implemented as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that for blocking spoofed source addresses. If these forms of filtering are in place,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these attacks cannot succeed. Another defense is to limit network services like echo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and ping from being accessed from outside an organization. This restricts which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services could be used in these attacks, at a cost in ease of analyzing some legitimate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network problems.</a:t>
            </a:r>
          </a:p>
          <a:p>
            <a:endParaRPr lang="en-US" smtClean="0">
              <a:latin typeface="Arial" charset="0"/>
              <a:ea typeface="ＭＳ Ｐゴシック" pitchFamily="34" charset="-128"/>
            </a:endParaRP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Attackers scan the Internet looking for well-connected networks that do allow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directed broadcasts and that implement suitable services attackers can reflect off.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These lists are traded and used to implement such attacks.</a:t>
            </a:r>
            <a:endParaRPr lang="en-US" smtClean="0">
              <a:latin typeface="Times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56291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61B0ED-303F-4AC3-9C64-A3CAB1BE8371}" type="slidenum">
              <a:rPr lang="en-AU" smtClean="0">
                <a:latin typeface="Arial" charset="0"/>
                <a:cs typeface="Arial" charset="0"/>
              </a:rPr>
              <a:pPr/>
              <a:t>19</a:t>
            </a:fld>
            <a:endParaRPr lang="en-AU" smtClean="0">
              <a:latin typeface="Arial" charset="0"/>
              <a:cs typeface="Arial" charset="0"/>
            </a:endParaRPr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In addition to the DNS reflection attack discussed previously, a further variant of an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amplification attack uses packets directed at a legitimate DNS server as the intermediary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system. Attackers gain attack amplification by exploiting the behavior of the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DNS protocol to convert a small request into a much larger response. This contrasts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with the original amplifier attacks, which use responses from multiple systems to a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single request to gain amplification. Using the classic DNS protocol, a 60-byte UDP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request packet can easily result in a 512-byte UDP response, the maximum traditionally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allowed. All that is needed is a name server with DNS records large enough for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this to occur.</a:t>
            </a:r>
          </a:p>
          <a:p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These attacks have been seen for several years. More recently, the DNS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protocol has been extended to allow much larger responses of over 4000 bytes to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support extended DNS features such as IPv6, security, and others. By targeting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servers that support the extended DNS protocol, significantly greater amplification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can be achieved than with the classic DNS protocol.</a:t>
            </a:r>
          </a:p>
          <a:p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In this attack, a selection of suitable DNS servers with good network connections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are chosen. The attacker creates a series of DNS requests containing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the spoofed source address of the target system. These are directed at a number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of the selected name servers. The servers respond to these requests, sending the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replies to the spoofed source, which appears to them to be the legitimate requesting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system. The target is then flooded with their responses. Because of the amplification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achieved, the attacker need only generate a moderate flow of packets to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cause a larger, amplified flow to flood and overflow the link to the target system.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Intermediate systems will also experience significant loads. By using a number of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high-capacity, well-connected systems, the attacker can ensure that intermediate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systems are not overloaded, allowing the attack to proceed.</a:t>
            </a:r>
          </a:p>
          <a:p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A further variant of this attack exploits recursive DNS name servers. This is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a basic feature of the DNS protocol that permits a DNS name server to query a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number of other servers to resolve a query for its clients. The intention was that this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feature is used to support local clients only. However, many DNS systems support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recursion by default for any requests. They are known as open recursive DNS servers.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Attackers may exploit such servers for a number of DNS-based attacks, including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the DNS amplification </a:t>
            </a:r>
            <a:r>
              <a:rPr lang="en-US" dirty="0" err="1" smtClean="0">
                <a:latin typeface="Arial" charset="0"/>
                <a:ea typeface="ＭＳ Ｐゴシック" pitchFamily="34" charset="-128"/>
              </a:rPr>
              <a:t>DoS</a:t>
            </a:r>
            <a:r>
              <a:rPr lang="en-US" dirty="0" smtClean="0">
                <a:latin typeface="Arial" charset="0"/>
                <a:ea typeface="ＭＳ Ｐゴシック" pitchFamily="34" charset="-128"/>
              </a:rPr>
              <a:t> attack. In this variant, the attacker targets a number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of open recursive DNS servers. The name information being used for the attack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need not reside on these servers, but can be sourced from anywhere on the Internet.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The results are directed at the desired target using spoofed source addresses.</a:t>
            </a:r>
          </a:p>
          <a:p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Like all the reflection-based attacks, the basic defense against these is to prevent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the use of spoofed source addresses. Appropriate configuration of DNS servers,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in particular limiting recursive responses to internal client systems only, can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restrict some variants of this attack.</a:t>
            </a:r>
            <a:endParaRPr lang="en-US" dirty="0" smtClean="0">
              <a:latin typeface="Times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39806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2A878F-16D9-4E4C-9E58-F4C528C945CA}" type="slidenum">
              <a:rPr lang="en-AU" smtClean="0">
                <a:latin typeface="Arial" charset="0"/>
                <a:cs typeface="Arial" charset="0"/>
              </a:rPr>
              <a:pPr/>
              <a:t>20</a:t>
            </a:fld>
            <a:endParaRPr lang="en-AU" smtClean="0">
              <a:latin typeface="Arial" charset="0"/>
              <a:cs typeface="Arial" charset="0"/>
            </a:endParaRPr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  <a:ea typeface="ＭＳ Ｐゴシック" pitchFamily="34" charset="-128"/>
              </a:rPr>
              <a:t>There are a number of steps that can be taken both to limit the consequences of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being the target of a DoS attack and to limit the chance of your systems being compromised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and then used to launch DoS attacks. It is important to recognize that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these attacks cannot be prevented entirely. In particular, if an attacker can direct a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large enough volume of legitimate traffic to your system, then there is a high chance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this will overwhelm your system’s network connection, and thus limit legitimate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traffic requests from other users. Indeed, this sometimes occurs by accident as a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result of high publicity about a specific site. Classically, a posting to the well-known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Slashdot news aggregation site often results in overload of the referenced server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system. Similarly, when popular sporting events like the Olympics or Soccer World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Cup matches occur, sites reporting on them experience very high traffic levels. This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has led to the terms </a:t>
            </a:r>
            <a:r>
              <a:rPr lang="en-US" i="1" smtClean="0">
                <a:latin typeface="Arial" charset="0"/>
                <a:ea typeface="ＭＳ Ｐゴシック" pitchFamily="34" charset="-128"/>
              </a:rPr>
              <a:t>slashdotted , flash crowd , or flash event being used to describe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such occurrences. There is very little that can be done to prevent this type of either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accidental or deliberate overload without also compromising network performance.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The provision of significant excess network bandwidth and replicated distributed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servers is the usual response, particularly when the overload is anticipated. This is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regularly done for popular sporting sites. However, this response does have a significant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implementation cost.</a:t>
            </a:r>
          </a:p>
          <a:p>
            <a:endParaRPr lang="en-US" smtClean="0">
              <a:latin typeface="Arial" charset="0"/>
              <a:ea typeface="ＭＳ Ｐゴシック" pitchFamily="34" charset="-128"/>
            </a:endParaRP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In general, there are four lines of defense against DDoS attacks [PENG07,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CHAN02]:</a:t>
            </a:r>
          </a:p>
          <a:p>
            <a:endParaRPr lang="en-US" smtClean="0">
              <a:latin typeface="Arial" charset="0"/>
              <a:ea typeface="ＭＳ Ｐゴシック" pitchFamily="34" charset="-128"/>
            </a:endParaRP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smtClean="0">
                <a:latin typeface="Arial" charset="0"/>
                <a:ea typeface="ＭＳ Ｐゴシック" pitchFamily="34" charset="-128"/>
              </a:rPr>
              <a:t>Attack prevention and preemption (before the attack): These mechanisms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enable the victim to endure attack attempts without denying service to legitimate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clients. Techniques include enforcing policies for resource consumption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and providing backup resources available on demand. In addition, prevention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mechanisms modify systems and protocols on the Internet to reduce the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possibility of DDoS attacks.</a:t>
            </a:r>
          </a:p>
          <a:p>
            <a:endParaRPr lang="en-US" smtClean="0">
              <a:latin typeface="Arial" charset="0"/>
              <a:ea typeface="ＭＳ Ｐゴシック" pitchFamily="34" charset="-128"/>
            </a:endParaRP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smtClean="0">
                <a:latin typeface="Arial" charset="0"/>
                <a:ea typeface="ＭＳ Ｐゴシック" pitchFamily="34" charset="-128"/>
              </a:rPr>
              <a:t>Attack detection and filtering (during the attack): These mechanisms attempt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to detect the attack as it begins and respond immediately. This minimizes the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impact of the attack on the target. Detection involves looking for suspicious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patterns of behavior. Response involves filtering out packets likely to be part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of the attack.</a:t>
            </a:r>
          </a:p>
          <a:p>
            <a:endParaRPr lang="en-US" smtClean="0">
              <a:latin typeface="Arial" charset="0"/>
              <a:ea typeface="ＭＳ Ｐゴシック" pitchFamily="34" charset="-128"/>
            </a:endParaRP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smtClean="0">
                <a:latin typeface="Arial" charset="0"/>
                <a:ea typeface="ＭＳ Ｐゴシック" pitchFamily="34" charset="-128"/>
              </a:rPr>
              <a:t>Attack source traceback and identification (during and after the attack): This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is an attempt to identify the source of the attack as a first step in preventing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future attacks. However, this method typically does not yield results fast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enough, if at all, to mitigate an ongoing attack.</a:t>
            </a:r>
          </a:p>
          <a:p>
            <a:endParaRPr lang="en-US" smtClean="0">
              <a:latin typeface="Arial" charset="0"/>
              <a:ea typeface="ＭＳ Ｐゴシック" pitchFamily="34" charset="-128"/>
            </a:endParaRP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smtClean="0">
                <a:latin typeface="Arial" charset="0"/>
                <a:ea typeface="ＭＳ Ｐゴシック" pitchFamily="34" charset="-128"/>
              </a:rPr>
              <a:t>Attack reaction (after the attack): This is an attempt to eliminate or curtail the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effects of an attack.</a:t>
            </a:r>
          </a:p>
          <a:p>
            <a:endParaRPr lang="en-US" smtClean="0">
              <a:latin typeface="Arial" charset="0"/>
              <a:ea typeface="ＭＳ Ｐゴシック" pitchFamily="34" charset="-128"/>
            </a:endParaRP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We discuss the first of these lines of defense in this section and consider the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remaining three in Section 7.7 .</a:t>
            </a:r>
            <a:endParaRPr lang="en-US" smtClean="0">
              <a:latin typeface="Times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36201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CBE8DB-61A0-454F-B77A-8841A6C25990}" type="slidenum">
              <a:rPr lang="en-AU" smtClean="0">
                <a:latin typeface="Arial" charset="0"/>
                <a:cs typeface="Arial" charset="0"/>
              </a:rPr>
              <a:pPr/>
              <a:t>2</a:t>
            </a:fld>
            <a:endParaRPr lang="en-AU" smtClean="0">
              <a:latin typeface="Arial" charset="0"/>
              <a:cs typeface="Arial" charset="0"/>
            </a:endParaRPr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  <a:ea typeface="ＭＳ Ｐゴシック" pitchFamily="34" charset="-128"/>
              </a:rPr>
              <a:t>Denial of service is a form of attack on the availability of some service. In the context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of computer and communications security, the focus is generally on network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services that are attacked over their network connection. We distinguish this form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of attack on availability from other attacks, such as the classic acts of god, that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cause damage or destruction of IT infrastructure and consequent loss of service.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The NIST Computer Security Incident Handling Guide [SCAR08] defines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denial-of-service (DoS) attack as follows:</a:t>
            </a:r>
          </a:p>
          <a:p>
            <a:endParaRPr lang="en-US" smtClean="0">
              <a:latin typeface="Arial" charset="0"/>
              <a:ea typeface="ＭＳ Ｐゴシック" pitchFamily="34" charset="-128"/>
            </a:endParaRP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 </a:t>
            </a:r>
            <a:r>
              <a:rPr lang="en-US" b="1" smtClean="0">
                <a:latin typeface="Arial" charset="0"/>
                <a:ea typeface="ＭＳ Ｐゴシック" pitchFamily="34" charset="-128"/>
              </a:rPr>
              <a:t>denial of service (DoS) is an action that prevents or impairs the authorized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use of networks, systems, or applications by exhausting resources such as central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processing units (CPU), memory, bandwidth, and disk space.</a:t>
            </a:r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7967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2A878F-16D9-4E4C-9E58-F4C528C945CA}" type="slidenum">
              <a:rPr lang="en-AU" smtClean="0">
                <a:latin typeface="Arial" charset="0"/>
                <a:cs typeface="Arial" charset="0"/>
              </a:rPr>
              <a:pPr/>
              <a:t>21</a:t>
            </a:fld>
            <a:endParaRPr lang="en-AU" smtClean="0">
              <a:latin typeface="Arial" charset="0"/>
              <a:cs typeface="Arial" charset="0"/>
            </a:endParaRPr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There are a number of steps that can be taken both to limit the consequences of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being the target of a </a:t>
            </a:r>
            <a:r>
              <a:rPr lang="en-US" dirty="0" err="1" smtClean="0">
                <a:latin typeface="Arial" charset="0"/>
                <a:ea typeface="ＭＳ Ｐゴシック" pitchFamily="34" charset="-128"/>
              </a:rPr>
              <a:t>DoS</a:t>
            </a:r>
            <a:r>
              <a:rPr lang="en-US" dirty="0" smtClean="0">
                <a:latin typeface="Arial" charset="0"/>
                <a:ea typeface="ＭＳ Ｐゴシック" pitchFamily="34" charset="-128"/>
              </a:rPr>
              <a:t> attack and to limit the chance of your systems being compromised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and then used to launch </a:t>
            </a:r>
            <a:r>
              <a:rPr lang="en-US" dirty="0" err="1" smtClean="0">
                <a:latin typeface="Arial" charset="0"/>
                <a:ea typeface="ＭＳ Ｐゴシック" pitchFamily="34" charset="-128"/>
              </a:rPr>
              <a:t>DoS</a:t>
            </a:r>
            <a:r>
              <a:rPr lang="en-US" dirty="0" smtClean="0">
                <a:latin typeface="Arial" charset="0"/>
                <a:ea typeface="ＭＳ Ｐゴシック" pitchFamily="34" charset="-128"/>
              </a:rPr>
              <a:t> attacks. It is important to recognize that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these attacks cannot be prevented entirely. In particular, if an attacker can direct a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large enough volume of legitimate traffic to your system, then there is a high chance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this will overwhelm your system’s network connection, and thus limit legitimate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traffic requests from other users. Indeed, this sometimes occurs by accident as a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result of high publicity about a specific site. Classically, a posting to the well-known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Slashdot news aggregation site often results in overload of the referenced server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system. Similarly, when popular sporting events like the Olympics or Soccer World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Cup matches occur, sites reporting on them experience very high traffic levels. This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has led to the terms </a:t>
            </a:r>
            <a:r>
              <a:rPr lang="en-US" i="1" dirty="0" err="1" smtClean="0">
                <a:latin typeface="Arial" charset="0"/>
                <a:ea typeface="ＭＳ Ｐゴシック" pitchFamily="34" charset="-128"/>
              </a:rPr>
              <a:t>slashdotted</a:t>
            </a:r>
            <a:r>
              <a:rPr lang="en-US" i="1" dirty="0" smtClean="0">
                <a:latin typeface="Arial" charset="0"/>
                <a:ea typeface="ＭＳ Ｐゴシック" pitchFamily="34" charset="-128"/>
              </a:rPr>
              <a:t> , flash crowd , or flash event being used to describe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such occurrences. There is very little that can be done to prevent this type of either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accidental or deliberate overload without also compromising network performance.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The provision of significant excess network bandwidth and replicated distributed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servers is the usual response, particularly when the overload is anticipated. This is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regularly done for popular sporting sites. However, this response does have a significant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implementation cost.</a:t>
            </a:r>
          </a:p>
          <a:p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In general, there are four lines of defense against </a:t>
            </a:r>
            <a:r>
              <a:rPr lang="en-US" dirty="0" err="1" smtClean="0">
                <a:latin typeface="Arial" charset="0"/>
                <a:ea typeface="ＭＳ Ｐゴシック" pitchFamily="34" charset="-128"/>
              </a:rPr>
              <a:t>DDoS</a:t>
            </a:r>
            <a:r>
              <a:rPr lang="en-US" dirty="0" smtClean="0">
                <a:latin typeface="Arial" charset="0"/>
                <a:ea typeface="ＭＳ Ｐゴシック" pitchFamily="34" charset="-128"/>
              </a:rPr>
              <a:t> attacks [PENG07,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CHAN02]:</a:t>
            </a:r>
          </a:p>
          <a:p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Attack prevention and preemption (before the attack): These mechanisms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enable the victim to endure attack attempts without denying service to legitimate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clients. Techniques include enforcing policies for resource consumption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and providing backup resources available on demand. In addition, prevention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mechanisms modify systems and protocols on the Internet to reduce the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possibility of </a:t>
            </a:r>
            <a:r>
              <a:rPr lang="en-US" dirty="0" err="1" smtClean="0">
                <a:latin typeface="Arial" charset="0"/>
                <a:ea typeface="ＭＳ Ｐゴシック" pitchFamily="34" charset="-128"/>
              </a:rPr>
              <a:t>DDoS</a:t>
            </a:r>
            <a:r>
              <a:rPr lang="en-US" dirty="0" smtClean="0">
                <a:latin typeface="Arial" charset="0"/>
                <a:ea typeface="ＭＳ Ｐゴシック" pitchFamily="34" charset="-128"/>
              </a:rPr>
              <a:t> attacks.</a:t>
            </a:r>
          </a:p>
          <a:p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Attack detection and filtering (during the attack): These mechanisms attempt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to detect the attack as it begins and respond immediately. This minimizes the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impact of the attack on the target. Detection involves looking for suspicious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patterns of behavior. Response involves filtering out packets likely to be part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of the attack.</a:t>
            </a:r>
          </a:p>
          <a:p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Attack source </a:t>
            </a:r>
            <a:r>
              <a:rPr lang="en-US" b="1" dirty="0" err="1" smtClean="0">
                <a:latin typeface="Arial" charset="0"/>
                <a:ea typeface="ＭＳ Ｐゴシック" pitchFamily="34" charset="-128"/>
              </a:rPr>
              <a:t>traceback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 and identification (during and after the attack): This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is an attempt to identify the source of the attack as a first step in preventing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future attacks. However, this method typically does not yield results fast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enough, if at all, to mitigate an ongoing attack.</a:t>
            </a:r>
          </a:p>
          <a:p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Attack reaction (after the attack): This is an attempt to eliminate or curtail the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effects of an attack.</a:t>
            </a:r>
          </a:p>
          <a:p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We discuss the first of these lines of defense in this section and consider the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remaining three in Section 7.7 .</a:t>
            </a:r>
            <a:endParaRPr lang="en-US" dirty="0" smtClean="0">
              <a:latin typeface="Times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55602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5A5C2-73FB-46F0-87D2-EDBDF16CE945}" type="slidenum">
              <a:rPr lang="en-AU" smtClean="0">
                <a:latin typeface="Arial" charset="0"/>
                <a:cs typeface="Arial" charset="0"/>
              </a:rPr>
              <a:pPr/>
              <a:t>22</a:t>
            </a:fld>
            <a:endParaRPr lang="en-AU" smtClean="0">
              <a:latin typeface="Arial" charset="0"/>
              <a:cs typeface="Arial" charset="0"/>
            </a:endParaRPr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  <a:ea typeface="ＭＳ Ｐゴシック" pitchFamily="34" charset="-128"/>
              </a:rPr>
              <a:t>A critical component of many DoS attacks is the use of spoofed source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addresses. These either obscure the originating system of direct and distributed DoS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attacks or are used to direct reflected or amplified traffic to the target system. Hence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one of the fundamental, and longest standing, recommendations for defense against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these attacks is to limit the ability of systems to send packets with spoofed source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addresses. RFC 2827, </a:t>
            </a:r>
            <a:r>
              <a:rPr lang="en-US" i="1" smtClean="0">
                <a:latin typeface="Arial" charset="0"/>
                <a:ea typeface="ＭＳ Ｐゴシック" pitchFamily="34" charset="-128"/>
              </a:rPr>
              <a:t>Network Ingress Filtering: Defeating Denial-of-service attacks</a:t>
            </a:r>
          </a:p>
          <a:p>
            <a:r>
              <a:rPr lang="en-US" i="1" smtClean="0">
                <a:latin typeface="Arial" charset="0"/>
                <a:ea typeface="ＭＳ Ｐゴシック" pitchFamily="34" charset="-128"/>
              </a:rPr>
              <a:t>which employ IP Source Address Spoofing , 8 directly makes this recommendation, as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do SANS, CERT, and many other organizations concerned with network security.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This filtering needs to be done as close to the source as possible, by routers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or gateways knowing the valid address ranges of incoming packets. Typically this is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the ISP providing the network connection for an organization or home user. An ISP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knows which addresses are allocated to all its customers and hence is best placed to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ensure that valid source addresses are used in all packets from its customers. This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type of filtering can be implemented using explicit access control rules in a router to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ensure that the source address on any customer packet is one allocated to the ISP.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Alternatively, filters may be used to ensure that the path back to the claimed source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address is the one being used by the current packet. For example, this may be done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on Cisco routers using the “ip verify unicast reverse-path” command. This latter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approach may not be possible for some ISPs that use a complex, redundant routing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infrastructure. Implementing some form of such a filter ensures that the ISP’s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customers cannot be the source of spoofed packets. Regrettably, despite this being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 well-known recommendation, many ISPs still do not perform this type of filtering.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In particular, those with large numbers of broadband-connected home users are of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major concern. Such systems are often targeted for attack as they are often less well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secured than corporate systems. Once compromised, they are then used as intermediaries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in other attacks, such as DoS attacks. By not implementing antispoofing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filters, ISPs are clearly contributing to this problem. One argument often advanced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for not doing so is the performance impact on their routers. While filtering does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incur a small penalty, so does having to process volumes of attack traffic. Given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the high prevalence of DoS attacks, there is simply no justification for any ISP or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organization not to implement such a basic security recommendation.</a:t>
            </a:r>
          </a:p>
          <a:p>
            <a:endParaRPr lang="en-US" smtClean="0">
              <a:latin typeface="Arial" charset="0"/>
              <a:ea typeface="ＭＳ Ｐゴシック" pitchFamily="34" charset="-128"/>
            </a:endParaRP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Any defenses against flooding attacks need to be located back in the Internet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cloud, not at a target organization’s boundary router, since this is usually located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after the resource being attacked. The filters must be applied to traffic before it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leaves the ISP’s network, or even at the point of entry to their network. While it is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not possible, in general, to identify packets with spoofed source addresses, the use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of a reverse path filter can help identify some such packets where the path from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the ISP to the spoofed address differs to that used by the packet to reach the ISP.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Also, attacks using particular packet types, such as ICMP floods or UDP floods to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diagnostic services, can be throttled by imposing limits on the rate at which these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packets will be accepted. In normal network operation, these should comprise a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relatively small fraction of the overall volume of network traffic. Many routers,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particularly the high-end routers used by ISPs, have the ability to limit packet rates.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Setting appropriate rate limits on these types of packets can help mitigate the effect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of packet floods using them, allowing other types of traffic to flow to the targeted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organization even should an attack occur.</a:t>
            </a:r>
          </a:p>
          <a:p>
            <a:endParaRPr lang="en-US" smtClean="0">
              <a:latin typeface="Arial" charset="0"/>
              <a:ea typeface="ＭＳ Ｐゴシック" pitchFamily="34" charset="-128"/>
            </a:endParaRP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It is possible to specifically defend against the SYN spoofing attack by using a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modified version of the TCP connection handling code. Instead of saving the connection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details on the server, critical information about the requested connection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is cryptographically encoded in a cookie that is sent as the server’s initial sequence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number. This is sent in the SYN-ACK packet from the server back to the client.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When a legitimate client responds with an ACK packet containing the incremented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sequence number cookie, the server is then able to reconstruct the information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about the connection that it normally would have saved in the known TCP connections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table. Typically this technique is only used when the table overflows. It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has the advantage of not consuming any memory resources on the server until the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three-way TCP connection handshake is completed. The server then has greater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confidence that the source address does indeed correspond with a real client that is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interacting with the server.</a:t>
            </a:r>
          </a:p>
          <a:p>
            <a:endParaRPr lang="en-US" smtClean="0">
              <a:latin typeface="Arial" charset="0"/>
              <a:ea typeface="ＭＳ Ｐゴシック" pitchFamily="34" charset="-128"/>
            </a:endParaRP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There are some disadvantages of this technique. It does take computation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resources on the server to calculate the cookie. It also blocks the use of certain TCP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extensions, such as large windows. The request for such an extension is normally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saved by the server, along with other details of the requested connection. However,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this connection information cannot be encoded in the cookie as there is not enough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room to do so. Since the alternative is for the server to reject the connection entirely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as it has no resources left to manage the request, this is still an improvement in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the system’s ability to handle high connection-request loads. This approach was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independently invented by a number of people. The best-known variant is SYN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Cookies, whose principal originator is Daniel Bernstein. It is available in recent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FreeBSD and Linux systems, though it is not enabled by default. A variant of this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technique is also included in Windows 2000, XP, and later. This is used whenever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their TCP connections table overflows.</a:t>
            </a:r>
          </a:p>
          <a:p>
            <a:endParaRPr lang="en-US" smtClean="0">
              <a:latin typeface="Arial" charset="0"/>
              <a:ea typeface="ＭＳ Ｐゴシック" pitchFamily="34" charset="-128"/>
            </a:endParaRP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Alternatively, the system’s TCP/IP network code can be modified to selectively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drop an entry for an incomplete connection from the TCP connections table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when it overflows, allowing a new connection attempt to proceed. This is known as</a:t>
            </a:r>
          </a:p>
          <a:p>
            <a:r>
              <a:rPr lang="en-US" i="1" smtClean="0">
                <a:latin typeface="Arial" charset="0"/>
                <a:ea typeface="ＭＳ Ｐゴシック" pitchFamily="34" charset="-128"/>
              </a:rPr>
              <a:t>selective drop or random drop . On the assumption that the majority of the entries in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an overflowing table result from the attack, it is more likely that the dropped entry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will correspond to an attack packet. Hence its removal will have no consequence. If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not, then a legitimate connection attempt will fail, and will have to retry. However,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this approach does give new connection attempts a chance of succeeding rather than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being dropped immediately when the table overflows.</a:t>
            </a:r>
          </a:p>
          <a:p>
            <a:endParaRPr lang="en-US" smtClean="0">
              <a:latin typeface="Arial" charset="0"/>
              <a:ea typeface="ＭＳ Ｐゴシック" pitchFamily="34" charset="-128"/>
            </a:endParaRP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Another defense against SYN spoofing attacks includes modifying parameters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used in a system’s TCP/IP network code. These include the size of the TCP connections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table and the timeout period used to remove entries from this table when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no response is received. These can be combined with suitable rate limits on the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organization’s network link to manage the maximum allowable rate of connection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requests. None of these changes can prevent these attacks, though they do make the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attacker’s task harder.</a:t>
            </a:r>
          </a:p>
          <a:p>
            <a:endParaRPr lang="en-US" smtClean="0">
              <a:latin typeface="Times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892527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5A5C2-73FB-46F0-87D2-EDBDF16CE945}" type="slidenum">
              <a:rPr lang="en-AU" smtClean="0">
                <a:latin typeface="Arial" charset="0"/>
                <a:cs typeface="Arial" charset="0"/>
              </a:rPr>
              <a:pPr/>
              <a:t>23</a:t>
            </a:fld>
            <a:endParaRPr lang="en-AU" smtClean="0">
              <a:latin typeface="Arial" charset="0"/>
              <a:cs typeface="Arial" charset="0"/>
            </a:endParaRPr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A critical component of many </a:t>
            </a:r>
            <a:r>
              <a:rPr lang="en-US" dirty="0" err="1" smtClean="0">
                <a:latin typeface="Arial" charset="0"/>
                <a:ea typeface="ＭＳ Ｐゴシック" pitchFamily="34" charset="-128"/>
              </a:rPr>
              <a:t>DoS</a:t>
            </a:r>
            <a:r>
              <a:rPr lang="en-US" dirty="0" smtClean="0">
                <a:latin typeface="Arial" charset="0"/>
                <a:ea typeface="ＭＳ Ｐゴシック" pitchFamily="34" charset="-128"/>
              </a:rPr>
              <a:t> attacks is the use of spoofed source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addresses. These either obscure the originating system of direct and distributed </a:t>
            </a:r>
            <a:r>
              <a:rPr lang="en-US" dirty="0" err="1" smtClean="0">
                <a:latin typeface="Arial" charset="0"/>
                <a:ea typeface="ＭＳ Ｐゴシック" pitchFamily="34" charset="-128"/>
              </a:rPr>
              <a:t>DoS</a:t>
            </a:r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attacks or are used to direct reflected or amplified traffic to the target system. Hence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one of the fundamental, and longest standing, recommendations for defense against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these attacks is to limit the ability of systems to send packets with spoofed source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addresses. RFC 2827, </a:t>
            </a:r>
            <a:r>
              <a:rPr lang="en-US" i="1" dirty="0" smtClean="0">
                <a:latin typeface="Arial" charset="0"/>
                <a:ea typeface="ＭＳ Ｐゴシック" pitchFamily="34" charset="-128"/>
              </a:rPr>
              <a:t>Network Ingress Filtering: Defeating Denial-of-service attacks</a:t>
            </a:r>
          </a:p>
          <a:p>
            <a:r>
              <a:rPr lang="en-US" i="1" dirty="0" smtClean="0">
                <a:latin typeface="Arial" charset="0"/>
                <a:ea typeface="ＭＳ Ｐゴシック" pitchFamily="34" charset="-128"/>
              </a:rPr>
              <a:t>which employ IP Source Address Spoofing , 8 directly makes this recommendation, as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do SANS, CERT, and many other organizations concerned with network security.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This filtering needs to be done as close to the source as possible, by routers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or gateways knowing the valid address ranges of incoming packets. Typically this is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the ISP providing the network connection for an organization or home user. An ISP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knows which addresses are allocated to all its customers and hence is best placed to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ensure that valid source addresses are used in all packets from its customers. This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type of filtering can be implemented using explicit access control rules in a router to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ensure that the source address on any customer packet is one allocated to the ISP.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Alternatively, filters may be used to ensure that the path back to the claimed source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address is the one being used by the current packet. For example, this may be done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on Cisco routers using the “</a:t>
            </a:r>
            <a:r>
              <a:rPr lang="en-US" dirty="0" err="1" smtClean="0">
                <a:latin typeface="Arial" charset="0"/>
                <a:ea typeface="ＭＳ Ｐゴシック" pitchFamily="34" charset="-128"/>
              </a:rPr>
              <a:t>ip</a:t>
            </a:r>
            <a:r>
              <a:rPr lang="en-US" dirty="0" smtClean="0">
                <a:latin typeface="Arial" charset="0"/>
                <a:ea typeface="ＭＳ Ｐゴシック" pitchFamily="34" charset="-128"/>
              </a:rPr>
              <a:t> verify unicast reverse-path” command. This latter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approach may not be possible for some ISPs that use a complex, redundant routing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infrastructure. Implementing some form of such a filter ensures that the ISP’s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customers cannot be the source of spoofed packets. Regrettably, despite this being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a well-known recommendation, many ISPs still do not perform this type of filtering.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In particular, those with large numbers of broadband-connected home users are of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major concern. Such systems are often targeted for attack as they are often less well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secured than corporate systems. Once compromised, they are then used as intermediaries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in other attacks, such as </a:t>
            </a:r>
            <a:r>
              <a:rPr lang="en-US" dirty="0" err="1" smtClean="0">
                <a:latin typeface="Arial" charset="0"/>
                <a:ea typeface="ＭＳ Ｐゴシック" pitchFamily="34" charset="-128"/>
              </a:rPr>
              <a:t>DoS</a:t>
            </a:r>
            <a:r>
              <a:rPr lang="en-US" dirty="0" smtClean="0">
                <a:latin typeface="Arial" charset="0"/>
                <a:ea typeface="ＭＳ Ｐゴシック" pitchFamily="34" charset="-128"/>
              </a:rPr>
              <a:t> attacks. By not implementing </a:t>
            </a:r>
            <a:r>
              <a:rPr lang="en-US" dirty="0" err="1" smtClean="0">
                <a:latin typeface="Arial" charset="0"/>
                <a:ea typeface="ＭＳ Ｐゴシック" pitchFamily="34" charset="-128"/>
              </a:rPr>
              <a:t>antispoofing</a:t>
            </a:r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filters, ISPs are clearly contributing to this problem. One argument often advanced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for not doing so is the performance impact on their routers. While filtering does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incur a small penalty, so does having to process volumes of attack traffic. Given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the high prevalence of </a:t>
            </a:r>
            <a:r>
              <a:rPr lang="en-US" dirty="0" err="1" smtClean="0">
                <a:latin typeface="Arial" charset="0"/>
                <a:ea typeface="ＭＳ Ｐゴシック" pitchFamily="34" charset="-128"/>
              </a:rPr>
              <a:t>DoS</a:t>
            </a:r>
            <a:r>
              <a:rPr lang="en-US" dirty="0" smtClean="0">
                <a:latin typeface="Arial" charset="0"/>
                <a:ea typeface="ＭＳ Ｐゴシック" pitchFamily="34" charset="-128"/>
              </a:rPr>
              <a:t> attacks, there is simply no justification for any ISP or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organization not to implement such a basic security recommendation.</a:t>
            </a:r>
          </a:p>
          <a:p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Any defenses against flooding attacks need to be located back in the Internet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cloud, not at a target organization’s boundary router, since this is usually located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after the resource being attacked. The filters must be applied to traffic before it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leaves the ISP’s network, or even at the point of entry to their network. While it is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not possible, in general, to identify packets with spoofed source addresses, the use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of a reverse path filter can help identify some such packets where the path from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the ISP to the spoofed address differs to that used by the packet to reach the ISP.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Also, attacks using particular packet types, such as ICMP floods or UDP floods to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diagnostic services, can be throttled by imposing limits on the rate at which these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packets will be accepted. In normal network operation, these should comprise a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relatively small fraction of the overall volume of network traffic. Many routers,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particularly the high-end routers used by ISPs, have the ability to limit packet rates.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Setting appropriate rate limits on these types of packets can help mitigate the effect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of packet floods using them, allowing other types of traffic to flow to the targeted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organization even should an attack occur.</a:t>
            </a:r>
          </a:p>
          <a:p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It is possible to specifically defend against the SYN spoofing attack by using a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modified version of the TCP connection handling code. Instead of saving the connection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details on the server, critical information about the requested connection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is cryptographically encoded in a cookie that is sent as the server’s initial sequence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number. This is sent in the SYN-ACK packet from the server back to the client.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When a legitimate client responds with an ACK packet containing the incremented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sequence number cookie, the server is then able to reconstruct the information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about the connection that it normally would have saved in the known TCP connections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table. Typically this technique is only used when the table overflows. It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has the advantage of not consuming any memory resources on the server until the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three-way TCP connection handshake is completed. The server then has greater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confidence that the source address does indeed correspond with a real client that is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interacting with the server.</a:t>
            </a:r>
          </a:p>
          <a:p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There are some disadvantages of this technique. It does take computation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resources on the server to calculate the cookie. It also blocks the use of certain TCP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extensions, such as large windows. The request for such an extension is normally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saved by the server, along with other details of the requested connection. However,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this connection information cannot be encoded in the cookie as there is not enough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room to do so. Since the alternative is for the server to reject the connection entirely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as it has no resources left to manage the request, this is still an improvement in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the system’s ability to handle high connection-request loads. This approach was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independently invented by a number of people. The best-known variant is SYN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Cookies, whose principal originator is Daniel Bernstein. It is available in recent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FreeBSD and Linux systems, though it is not enabled by default. A variant of this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technique is also included in Windows 2000, XP, and later. This is used whenever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their TCP connections table overflows.</a:t>
            </a:r>
          </a:p>
          <a:p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Alternatively, the system’s TCP/IP network code can be modified to selectively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drop an entry for an incomplete connection from the TCP connections table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when it overflows, allowing a new connection attempt to proceed. This is known as</a:t>
            </a:r>
          </a:p>
          <a:p>
            <a:r>
              <a:rPr lang="en-US" i="1" dirty="0" smtClean="0">
                <a:latin typeface="Arial" charset="0"/>
                <a:ea typeface="ＭＳ Ｐゴシック" pitchFamily="34" charset="-128"/>
              </a:rPr>
              <a:t>selective drop or random drop . On the assumption that the majority of the entries in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an overflowing table result from the attack, it is more likely that the dropped entry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will correspond to an attack packet. Hence its removal will have no consequence. If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not, then a legitimate connection attempt will fail, and will have to retry. However,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this approach does give new connection attempts a chance of succeeding rather than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being dropped immediately when the table overflows.</a:t>
            </a:r>
          </a:p>
          <a:p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Another defense against SYN spoofing attacks includes modifying parameters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used in a system’s TCP/IP network code. These include the size of the TCP connections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table and the timeout period used to remove entries from this table when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no response is received. These can be combined with suitable rate limits on the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organization’s network link to manage the maximum allowable rate of connection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requests. None of these changes can prevent these attacks, though they do make the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attacker’s task harder.</a:t>
            </a:r>
          </a:p>
          <a:p>
            <a:endParaRPr lang="en-US" dirty="0" smtClean="0">
              <a:latin typeface="Times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72048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0CE53E-234E-4EB6-A687-FE94D5146658}" type="slidenum">
              <a:rPr lang="en-AU" smtClean="0">
                <a:latin typeface="Arial" charset="0"/>
                <a:cs typeface="Arial" charset="0"/>
              </a:rPr>
              <a:pPr/>
              <a:t>24</a:t>
            </a:fld>
            <a:endParaRPr lang="en-AU" smtClean="0">
              <a:latin typeface="Arial" charset="0"/>
              <a:cs typeface="Arial" charset="0"/>
            </a:endParaRPr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  <a:ea typeface="ＭＳ Ｐゴシック" pitchFamily="34" charset="-128"/>
              </a:rPr>
              <a:t>The best defense against broadcast amplification attacks is to block the use of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IP-directed broadcasts. This can be done either by the ISP or by any organization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whose systems could be used as an intermediary. As we noted earlier in this chapter,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this and antispoofing filters are long-standing security recommendations that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all organizations should implement. More generally, limiting or blocking traffic to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suspicious services, or combinations of source and destination ports, can restrict the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types of reflection attacks that can be used against an organization.</a:t>
            </a:r>
          </a:p>
          <a:p>
            <a:endParaRPr lang="en-US" smtClean="0">
              <a:latin typeface="Arial" charset="0"/>
              <a:ea typeface="ＭＳ Ｐゴシック" pitchFamily="34" charset="-128"/>
            </a:endParaRP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Defending against attacks on application resources generally requires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modification to the applications targeted, such as Web servers. Defenses may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involve attempts to identify legitimate, generally human initiated, interactions from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automated DoS attacks. These often take the form of a graphical puzzle, a captcha,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which is easy for most humans to solve but difficult to automate. This approach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is used by many of the large portal sites like Hotmail and Yahoo. Alternatively,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applications may limit the rate of some types of interactions in order to continue to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provide some form of service. Some of these alternatives are explored in [KAND05].</a:t>
            </a:r>
          </a:p>
          <a:p>
            <a:endParaRPr lang="en-US" smtClean="0">
              <a:latin typeface="Arial" charset="0"/>
              <a:ea typeface="ＭＳ Ｐゴシック" pitchFamily="34" charset="-128"/>
            </a:endParaRP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Beyond these direct defenses against DoS attack mechanisms, overall good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system security practices should be maintained. The aim is to ensure that your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systems are not compromised and used as zombie systems. Suitable configuration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and monitoring of high performance, well-connected servers is also needed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to help ensure that they don’t contribute to the problem as potential intermediary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servers.</a:t>
            </a:r>
          </a:p>
          <a:p>
            <a:endParaRPr lang="en-US" smtClean="0">
              <a:latin typeface="Arial" charset="0"/>
              <a:ea typeface="ＭＳ Ｐゴシック" pitchFamily="34" charset="-128"/>
            </a:endParaRP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Lastly, if an organization is dependent on network services, it should consider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mirroring and replicating these servers over multiple sites with multiple network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connections. This is good general practice for high-performance servers, and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provides greater levels of reliability and fault tolerance in general and not just a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response to these types of attack.</a:t>
            </a:r>
            <a:endParaRPr lang="en-US" smtClean="0">
              <a:latin typeface="Times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36433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54DAD7-73FD-428B-A421-232A584E9AB1}" type="slidenum">
              <a:rPr lang="en-AU" smtClean="0">
                <a:latin typeface="Arial" charset="0"/>
                <a:cs typeface="Arial" charset="0"/>
              </a:rPr>
              <a:pPr/>
              <a:t>25</a:t>
            </a:fld>
            <a:endParaRPr lang="en-AU" smtClean="0">
              <a:latin typeface="Arial" charset="0"/>
              <a:cs typeface="Arial" charset="0"/>
            </a:endParaRPr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  <a:ea typeface="ＭＳ Ｐゴシック" pitchFamily="34" charset="-128"/>
              </a:rPr>
              <a:t>To respond successfully to a DoS attack, a good incident response plan is needed.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This must include details of how to contact technical personal for your Internet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service provider(s). This contact must be possible using nonnetworked means, since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when under attack your network connection may well not be usable. DoS attacks,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particularly flooding attacks, can only be filtered upstream of your network connection.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The plan should also contain details of how to respond to the attack. The division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of responsibilities between organizational personnel and the ISP will depend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on the resources available and technical capabilities of the organization.</a:t>
            </a:r>
          </a:p>
          <a:p>
            <a:endParaRPr lang="en-US" smtClean="0">
              <a:latin typeface="Arial" charset="0"/>
              <a:ea typeface="ＭＳ Ｐゴシック" pitchFamily="34" charset="-128"/>
            </a:endParaRP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Within an organization you should have implemented the standard antispoofing,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directed broadcast, and rate limiting filters we discuss earlier in this chapter.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Ideally, you should also have some form of automated network monitoring and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intrusion detection system running so personnel will be notified should abnormal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traffic be detected. We discuss such systems in Chapter 8 . Research continues as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to how best identify abnormal traffic. It may be on the basis of changes in patterns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of flow information, source addresses, or other traffic characteristics, as [CARL06]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discuss. It is important that an organization knows its normal traffic patterns so it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has a baseline with which to compare abnormal traffic flows. Without such systems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and knowledge, the earliest indication is likely to be a report from users inside or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outside the organization that its network connection has failed. Identifying the reason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for this failure, whether attack, misconfiguration, or hardware or software failure,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can take valuable additional time to identify.</a:t>
            </a:r>
            <a:endParaRPr lang="en-US" smtClean="0">
              <a:latin typeface="Times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682230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CF7611-1B03-442C-90B3-2B09B23B262D}" type="slidenum">
              <a:rPr lang="en-AU" smtClean="0">
                <a:latin typeface="Arial" charset="0"/>
                <a:cs typeface="Arial" charset="0"/>
              </a:rPr>
              <a:pPr/>
              <a:t>26</a:t>
            </a:fld>
            <a:endParaRPr lang="en-AU" smtClean="0">
              <a:latin typeface="Arial" charset="0"/>
              <a:cs typeface="Arial" charset="0"/>
            </a:endParaRPr>
          </a:p>
        </p:txBody>
      </p:sp>
      <p:sp>
        <p:nvSpPr>
          <p:cNvPr id="6349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  <a:ea typeface="ＭＳ Ｐゴシック" pitchFamily="34" charset="-128"/>
              </a:rPr>
              <a:t>When a DoS attack is detected, the first step is to identify the type of attack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and hence the best approach to defend against it. Typically this involves capturing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packets flowing into the organization and analyzing them, looking for common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attack packet types. This may be done by organizational personnel using suitable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network analysis tools. If the organization lacks the resources and skill to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do this, it will need to have its ISP perform this capture and analysis. From this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analysis the type of attack is identified, and suitable filters are designed to block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the flow of attack packets. These have to be installed by the ISP on its routers. If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the attack targets a bug on a system or application, rather than high traffic volumes,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then this must be identified and steps taken to correct it and prevent future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attacks.</a:t>
            </a:r>
          </a:p>
          <a:p>
            <a:endParaRPr lang="en-US" smtClean="0">
              <a:latin typeface="Arial" charset="0"/>
              <a:ea typeface="ＭＳ Ｐゴシック" pitchFamily="34" charset="-128"/>
            </a:endParaRP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The organization may also wish to ask its ISP to trace the flow of packets back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in an attempt to identify their source. However, if spoofed source addresses are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used, this can be difficult and time-consuming. Whether this is attempted may well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depend on whether the organization intends to report the attack to the relevant law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enforcement agencies. In such a case, additional evidence must be collected and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actions documented to support any subsequent legal action.</a:t>
            </a:r>
          </a:p>
          <a:p>
            <a:endParaRPr lang="en-US" smtClean="0">
              <a:latin typeface="Arial" charset="0"/>
              <a:ea typeface="ＭＳ Ｐゴシック" pitchFamily="34" charset="-128"/>
            </a:endParaRP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In the case of an extended, concerted, flooding attack from a large number of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distributed or reflected systems, it may not be possible to successfully filter enough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of the attack packets to restore network connectivity. In such cases, the organization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needs a contingency strategy either to switch to alternate backup servers or to rapidly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commission new servers at a new site with new addresses, in order to restore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service. Without forward planning to achieve this, the consequence of such an attack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will be extended loss of network connectivity. If the organization depends on this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connection for its function, the consequences on it may be significant.</a:t>
            </a:r>
          </a:p>
          <a:p>
            <a:endParaRPr lang="en-US" smtClean="0">
              <a:latin typeface="Arial" charset="0"/>
              <a:ea typeface="ＭＳ Ｐゴシック" pitchFamily="34" charset="-128"/>
            </a:endParaRP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Following the immediate response to this specific type of attack, the organization’s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incident response policy may specify further steps that are taken to respond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to contingencies like this. This should certainly include analyzing the attack and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response in order to gain benefit from the experience and to improve future handling.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Ideally the organization’s security can be improved as a result. We discuss all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these aspects of incident response further in Chapter 17 .</a:t>
            </a:r>
            <a:endParaRPr lang="en-US" smtClean="0">
              <a:latin typeface="Times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26034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CF7611-1B03-442C-90B3-2B09B23B262D}" type="slidenum">
              <a:rPr lang="en-AU" smtClean="0">
                <a:latin typeface="Arial" charset="0"/>
                <a:cs typeface="Arial" charset="0"/>
              </a:rPr>
              <a:pPr/>
              <a:t>27</a:t>
            </a:fld>
            <a:endParaRPr lang="en-AU" smtClean="0">
              <a:latin typeface="Arial" charset="0"/>
              <a:cs typeface="Arial" charset="0"/>
            </a:endParaRPr>
          </a:p>
        </p:txBody>
      </p:sp>
      <p:sp>
        <p:nvSpPr>
          <p:cNvPr id="6349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  <a:ea typeface="ＭＳ Ｐゴシック" pitchFamily="34" charset="-128"/>
              </a:rPr>
              <a:t>When a DoS attack is detected, the first step is to identify the type of attack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and hence the best approach to defend against it. Typically this involves capturing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packets flowing into the organization and analyzing them, looking for common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attack packet types. This may be done by organizational personnel using suitable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network analysis tools. If the organization lacks the resources and skill to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do this, it will need to have its ISP perform this capture and analysis. From this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analysis the type of attack is identified, and suitable filters are designed to block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the flow of attack packets. These have to be installed by the ISP on its routers. If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the attack targets a bug on a system or application, rather than high traffic volumes,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then this must be identified and steps taken to correct it and prevent future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attacks.</a:t>
            </a:r>
          </a:p>
          <a:p>
            <a:endParaRPr lang="en-US" smtClean="0">
              <a:latin typeface="Arial" charset="0"/>
              <a:ea typeface="ＭＳ Ｐゴシック" pitchFamily="34" charset="-128"/>
            </a:endParaRP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The organization may also wish to ask its ISP to trace the flow of packets back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in an attempt to identify their source. However, if spoofed source addresses are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used, this can be difficult and time-consuming. Whether this is attempted may well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depend on whether the organization intends to report the attack to the relevant law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enforcement agencies. In such a case, additional evidence must be collected and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actions documented to support any subsequent legal action.</a:t>
            </a:r>
          </a:p>
          <a:p>
            <a:endParaRPr lang="en-US" smtClean="0">
              <a:latin typeface="Arial" charset="0"/>
              <a:ea typeface="ＭＳ Ｐゴシック" pitchFamily="34" charset="-128"/>
            </a:endParaRP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In the case of an extended, concerted, flooding attack from a large number of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distributed or reflected systems, it may not be possible to successfully filter enough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of the attack packets to restore network connectivity. In such cases, the organization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needs a contingency strategy either to switch to alternate backup servers or to rapidly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commission new servers at a new site with new addresses, in order to restore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service. Without forward planning to achieve this, the consequence of such an attack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will be extended loss of network connectivity. If the organization depends on this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connection for its function, the consequences on it may be significant.</a:t>
            </a:r>
          </a:p>
          <a:p>
            <a:endParaRPr lang="en-US" smtClean="0">
              <a:latin typeface="Arial" charset="0"/>
              <a:ea typeface="ＭＳ Ｐゴシック" pitchFamily="34" charset="-128"/>
            </a:endParaRP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Following the immediate response to this specific type of attack, the organization’s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incident response policy may specify further steps that are taken to respond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to contingencies like this. This should certainly include analyzing the attack and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response in order to gain benefit from the experience and to improve future handling.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Ideally the organization’s security can be improved as a result. We discuss all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these aspects of incident response further in Chapter 17 .</a:t>
            </a:r>
            <a:endParaRPr lang="en-US" smtClean="0">
              <a:latin typeface="Times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07441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0D78FB-B3A6-4904-B92F-AB7AE8C70B56}" type="slidenum">
              <a:rPr lang="en-AU" smtClean="0">
                <a:latin typeface="Arial" charset="0"/>
                <a:cs typeface="Arial" charset="0"/>
              </a:rPr>
              <a:pPr/>
              <a:t>28</a:t>
            </a:fld>
            <a:endParaRPr lang="en-AU" smtClean="0">
              <a:latin typeface="Arial" charset="0"/>
              <a:cs typeface="Arial" charset="0"/>
            </a:endParaRPr>
          </a:p>
        </p:txBody>
      </p:sp>
      <p:sp>
        <p:nvSpPr>
          <p:cNvPr id="65538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latin typeface="Times New Roman" pitchFamily="18" charset="0"/>
                <a:ea typeface="ＭＳ Ｐゴシック" pitchFamily="34" charset="-128"/>
              </a:rPr>
              <a:t>Chapter 7 summary.</a:t>
            </a:r>
          </a:p>
        </p:txBody>
      </p:sp>
    </p:spTree>
    <p:extLst>
      <p:ext uri="{BB962C8B-B14F-4D97-AF65-F5344CB8AC3E}">
        <p14:creationId xmlns:p14="http://schemas.microsoft.com/office/powerpoint/2010/main" val="866625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02F8B0-EA89-4D24-83DA-B4231B04FC26}" type="slidenum">
              <a:rPr lang="en-AU" smtClean="0">
                <a:latin typeface="Arial" charset="0"/>
                <a:cs typeface="Arial" charset="0"/>
              </a:rPr>
              <a:pPr/>
              <a:t>3</a:t>
            </a:fld>
            <a:endParaRPr lang="en-AU" smtClean="0">
              <a:latin typeface="Arial" charset="0"/>
              <a:cs typeface="Arial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  <a:ea typeface="ＭＳ Ｐゴシック" pitchFamily="34" charset="-128"/>
              </a:rPr>
              <a:t>From this definition, you can see that there are several categories of resources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that could be attacked:</a:t>
            </a:r>
          </a:p>
          <a:p>
            <a:endParaRPr lang="en-US" smtClean="0">
              <a:latin typeface="Arial" charset="0"/>
              <a:ea typeface="ＭＳ Ｐゴシック" pitchFamily="34" charset="-128"/>
            </a:endParaRP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• Network bandwidth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• System resources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• Application resources</a:t>
            </a:r>
          </a:p>
          <a:p>
            <a:endParaRPr lang="en-US" smtClean="0">
              <a:latin typeface="Arial" charset="0"/>
              <a:ea typeface="ＭＳ Ｐゴシック" pitchFamily="34" charset="-128"/>
            </a:endParaRP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Network bandwidth relates to the capacity of the network links connecting a server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to the wider Internet. For most organizations, this is their connection to their Internet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service provider (ISP), as shown in the example network in Figure 7.1 . Usually this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connection will have a lower capacity than the links within and between ISP routers.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This means it is possible for more traffic to arrive at the ISP’s routers over these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higher-capacity links than can be carried over the link to the organization. In this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circumstance, the router must discard some packets, delivering only as many as can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be handled by the link. In normal network operation such high loads might occur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to a popular server experiencing traffic from a large number of legitimate users. A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random portion of these users will experience a degraded or nonexistent service as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 consequence. This is expected behavior for an overloaded TCP/IP network link. In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 DoS attack, the vast majority of traffic directed at the target server is malicious,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generated either directly or indirectly by the attacker. This traffic overwhelms any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legitimate traffic, effectively denying legitimate users access to the server. The GRC.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com (Gibson Research Corporation) Web site contains several reports detailing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DoS attacks on its servers in 2001 and 2002 and its responses to them. These clearly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illustrate the effect of such attacks.</a:t>
            </a:r>
          </a:p>
          <a:p>
            <a:endParaRPr lang="en-US" smtClean="0">
              <a:latin typeface="Arial" charset="0"/>
              <a:ea typeface="ＭＳ Ｐゴシック" pitchFamily="34" charset="-128"/>
            </a:endParaRP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 DoS attack targeting system resources typically aims to overload or crash its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network handling software. Rather than consuming bandwidth with large volumes of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traffic, specific types of packets are sent that consume the limited resources available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on the system. These include temporary buffers used to hold arriving packets, tables of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open connections, and similar memory data structures. The SYN spoofing attack, which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we discuss next, is of this type. It targets the table of TCP connections on the server.</a:t>
            </a:r>
          </a:p>
          <a:p>
            <a:endParaRPr lang="en-US" smtClean="0">
              <a:latin typeface="Arial" charset="0"/>
              <a:ea typeface="ＭＳ Ｐゴシック" pitchFamily="34" charset="-128"/>
            </a:endParaRP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Another form of system resource attack uses packets whose structure triggers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 bug in the system’s network handling software, causing it to crash. This means the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system can no longer communicate over the network until this software is reloaded,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generally by rebooting the target system. This is known as a </a:t>
            </a:r>
            <a:r>
              <a:rPr lang="en-US" b="1" smtClean="0">
                <a:latin typeface="Arial" charset="0"/>
                <a:ea typeface="ＭＳ Ｐゴシック" pitchFamily="34" charset="-128"/>
              </a:rPr>
              <a:t>poison packet . The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classic </a:t>
            </a:r>
            <a:r>
              <a:rPr lang="en-US" i="1" smtClean="0">
                <a:latin typeface="Arial" charset="0"/>
                <a:ea typeface="ＭＳ Ｐゴシック" pitchFamily="34" charset="-128"/>
              </a:rPr>
              <a:t>ping of death and teardrop attacks, directed at older Windows 9x systems,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were of this form. These targeted bugs in the Windows network code that handled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ICMP echo request packets and packet fragmentation, respectively.</a:t>
            </a:r>
          </a:p>
          <a:p>
            <a:endParaRPr lang="en-US" smtClean="0">
              <a:latin typeface="Arial" charset="0"/>
              <a:ea typeface="ＭＳ Ｐゴシック" pitchFamily="34" charset="-128"/>
            </a:endParaRP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An attack on a specific application, such as a Web server, typically involves a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number of valid requests, each of which consumes significant resources. This then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limits the ability of the server to respond to requests from other users. For example,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 Web server might include the ability to make database queries. If a large, costly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query can be constructed, then an attacker could generate a large number of these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that severely load the server. This limits its ability to respond to valid requests from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other users. This type of attack is known as a </a:t>
            </a:r>
            <a:r>
              <a:rPr lang="en-US" i="1" smtClean="0">
                <a:latin typeface="Arial" charset="0"/>
                <a:ea typeface="ＭＳ Ｐゴシック" pitchFamily="34" charset="-128"/>
              </a:rPr>
              <a:t>cyberslam . [KAND05] discusses attacks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of this kind, and suggests some possible countermeasures. Another alternative is to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construct a request that triggers a bug in the server program, causing it to crash.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This means the server is no longer able to respond to requests until it is restarted.</a:t>
            </a:r>
          </a:p>
          <a:p>
            <a:endParaRPr lang="en-US" smtClean="0">
              <a:latin typeface="Arial" charset="0"/>
              <a:ea typeface="ＭＳ Ｐゴシック" pitchFamily="34" charset="-128"/>
            </a:endParaRP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DoS attacks may also be characterized by how many systems are used to direct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traffic at the target system. Originally only one, or a small number of source systems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directly under the attacker’s control, was used. This is all that is required to send the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packets needed for any attack targeting a bug in a server’s network handling code or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some application. Attacks requiring high traffic volumes are more commonly sent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from multiple systems at the same time, using distributed or amplified forms of DoS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attacks. We discuss these later in this chapter.</a:t>
            </a:r>
            <a:endParaRPr lang="en-US" smtClean="0">
              <a:latin typeface="Times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0728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9F71CE-F855-4A28-8945-90A538B1E330}" type="slidenum">
              <a:rPr lang="en-AU" smtClean="0">
                <a:latin typeface="Arial" charset="0"/>
                <a:cs typeface="Arial" charset="0"/>
              </a:rPr>
              <a:pPr/>
              <a:t>4</a:t>
            </a:fld>
            <a:endParaRPr lang="en-AU" smtClean="0">
              <a:latin typeface="Arial" charset="0"/>
              <a:cs typeface="Arial" charset="0"/>
            </a:endParaRPr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latin typeface="Times" pitchFamily="18" charset="0"/>
                <a:ea typeface="ＭＳ Ｐゴシック" pitchFamily="34" charset="-128"/>
              </a:rPr>
              <a:t>Figure 7.1</a:t>
            </a:r>
          </a:p>
          <a:p>
            <a:pPr eaLnBrk="1" hangingPunct="1"/>
            <a:r>
              <a:rPr lang="en-US" smtClean="0">
                <a:latin typeface="Times" pitchFamily="18" charset="0"/>
                <a:ea typeface="ＭＳ Ｐゴシック" pitchFamily="34" charset="-128"/>
              </a:rPr>
              <a:t>Example Network to Illustrate DoS Attacks</a:t>
            </a:r>
          </a:p>
        </p:txBody>
      </p:sp>
    </p:spTree>
    <p:extLst>
      <p:ext uri="{BB962C8B-B14F-4D97-AF65-F5344CB8AC3E}">
        <p14:creationId xmlns:p14="http://schemas.microsoft.com/office/powerpoint/2010/main" val="3184462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89BFEF-BFB1-4001-99F7-D206BB347074}" type="slidenum">
              <a:rPr lang="en-AU" smtClean="0">
                <a:latin typeface="Arial" charset="0"/>
                <a:cs typeface="Arial" charset="0"/>
              </a:rPr>
              <a:pPr/>
              <a:t>5</a:t>
            </a:fld>
            <a:endParaRPr lang="en-AU" smtClean="0">
              <a:latin typeface="Arial" charset="0"/>
              <a:cs typeface="Arial" charset="0"/>
            </a:endParaRP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  <a:ea typeface="ＭＳ Ｐゴシック" pitchFamily="34" charset="-128"/>
              </a:rPr>
              <a:t>The simplest classical DoS attack is a flooding attack on an organization. The aim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of this attack is to overwhelm the capacity of the network connection to the target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organization. If the attacker has access to a system with a higher-capacity network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connection, then this system can likely generate a higher volume of traffic than the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lower-capacity target connection can handle. For example, in the network shown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in Figure 7.1 , the attacker might use the large company’s Web server to target the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medium-sized company with a lower-capacity network connection. The attack might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be as simple as using a flooding ping 1 command directed at the Web server in the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target company. This traffic can be handled by the higher-capacity links on the path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between them, until the final router in the Internet cloud is reached. At this point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some packets must be discarded, with the remainder consuming most of the capacity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on the link to the medium-sized company. Other valid traffic will have little chance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of surviving discard as the router responds to the resulting congestion on this link.</a:t>
            </a:r>
          </a:p>
          <a:p>
            <a:endParaRPr lang="en-US" smtClean="0">
              <a:latin typeface="Arial" charset="0"/>
              <a:ea typeface="ＭＳ Ｐゴシック" pitchFamily="34" charset="-128"/>
            </a:endParaRP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In this classic ping flood attack, the source of the attack is clearly identified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since its address is used as the source address in the ICMP echo request packets. This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has two disadvantages from the attacker’s perspective. First, the source of the attack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is explicitly identified, increasing the chance that the attacker can be identified and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legal action taken in response. Second, the targeted system will attempt to respond to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the packets being sent. In the case of any ICMP echo request packets received by the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server, it would respond to each with an ICMP echo response packet directed back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to the sender. This effectively reflects the attack back at the source system. Since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the source system has a higher network bandwidth, it is more likely to survive this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reflected attack. However, its network performance will be noticeably affected, again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increasing the chances of the attack being detected and action taken in response. For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both of these reasons the attacker would like to hide the identity of the source system.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This means that any such attack packets need to use a falsified, or spoofed, address.</a:t>
            </a:r>
            <a:endParaRPr lang="en-US" smtClean="0">
              <a:latin typeface="Times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82276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A5947E-F818-40A6-8C1D-E17BDB5E84F9}" type="slidenum">
              <a:rPr lang="en-AU" smtClean="0">
                <a:latin typeface="Arial" charset="0"/>
                <a:cs typeface="Arial" charset="0"/>
              </a:rPr>
              <a:pPr/>
              <a:t>6</a:t>
            </a:fld>
            <a:endParaRPr lang="en-AU" smtClean="0">
              <a:latin typeface="Arial" charset="0"/>
              <a:cs typeface="Arial" charset="0"/>
            </a:endParaRPr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  <a:ea typeface="ＭＳ Ｐゴシック" pitchFamily="34" charset="-128"/>
              </a:rPr>
              <a:t>A common characteristic of packets used in many types of DoS attacks is the use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of forged source addresses. This is known as source address spoofing. Given sufficiently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privileged access to the network handling code on a computer system, it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is easy to create packets with a forged source address (and indeed any other attribute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that is desired). This type of access is usually via the </a:t>
            </a:r>
            <a:r>
              <a:rPr lang="en-US" i="1" smtClean="0">
                <a:latin typeface="Arial" charset="0"/>
                <a:ea typeface="ＭＳ Ｐゴシック" pitchFamily="34" charset="-128"/>
              </a:rPr>
              <a:t>raw socket interface on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many operating systems. This interface was provided for custom network testing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and research into network protocols. It is not needed for normal network operation.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However, for reasons of historical compatibility and inertia, this interface has been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maintained in many current operating systems. Having this standard interface available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greatly eases the task of any attacker trying to generate packets with forged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attributes. Otherwise an attacker would most likely need to install a custom device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driver on the source system to obtain this level of access to the network, which is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much more error prone and dependent on operating system version.</a:t>
            </a:r>
          </a:p>
          <a:p>
            <a:endParaRPr lang="en-US" smtClean="0">
              <a:latin typeface="Arial" charset="0"/>
              <a:ea typeface="ＭＳ Ｐゴシック" pitchFamily="34" charset="-128"/>
            </a:endParaRP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Given raw access to the network interface, the attacker now generates large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volumes of packets. These would all have the target system as the destination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address but would use randomly selected, usually different, source addresses for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each packet. Consider the flooding ping example from the previous section. These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custom ICMP echo request packets would flow over the same path from the source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toward the target system. The same congestion would result in the router connected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to the final, lower capacity link. However, the ICMP echo response packets, generated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in response to those packets reaching the target system, would no longer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be reflected back to the source system. Rather they would be scattered across the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Internet to all the various forged source addresses. Some of these addresses might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correspond to real systems. These might respond with some form of error packet,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since they were not expecting to see the response packet received. This only adds to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the flood of traffic directed at the target system. Some of the addresses may not be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used or may not reachable. For these, ICMP destination unreachable packets might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be sent back. Or these packets might simply be discarded. 2 Any response packets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returned only add to the flood of traffic directed at the target system.</a:t>
            </a:r>
          </a:p>
          <a:p>
            <a:endParaRPr lang="en-US" smtClean="0">
              <a:latin typeface="Arial" charset="0"/>
              <a:ea typeface="ＭＳ Ｐゴシック" pitchFamily="34" charset="-128"/>
            </a:endParaRP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Also, the use of packets with forged source addresses means the attacking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system is much harder to identify. The attack packets seem to have originated at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addresses scattered across the Internet. Hence, just inspecting each packet’s header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is not sufficient to identify its source. Rather the flow of packets of some specific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form through the routers along the path from the source to the target system must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be identified. This requires the cooperation of the network engineers managing all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these routers and is a much harder task than simply reading off the source address.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It is not a task that can be automatically requested by the packet recipients. Rather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it usually requires the network engineers to specifically query flow information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from their routers. This is a manual process that takes time and effort to organize.</a:t>
            </a:r>
          </a:p>
          <a:p>
            <a:endParaRPr lang="en-US" smtClean="0">
              <a:latin typeface="Arial" charset="0"/>
              <a:ea typeface="ＭＳ Ｐゴシック" pitchFamily="34" charset="-128"/>
            </a:endParaRP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It is worth considering why such easy forgery of source addresses is allowed on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the Internet. It dates back to the development of TCP/IP, which occurred in a generally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cooperative, trusting environment. TCP/IP simply does not include the ability,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by default, to ensure that the source address in a packet really does correspond with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that of the originating system. It is possible to impose filtering on routers to ensure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this (or at least that source network address is valid). However, this filtering 3 needs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to be imposed as close to the originating system as possible, where the knowledge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of valid source addresses is as accurate as possible. In general, this should occur at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the point where an organization’s network connects to the wider Internet, at the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borders of the ISP’s providing this connection. Despite this being a long-standing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security recommendation to combat problems such as DoS attacks, many ISPs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do not implement such filtering. As a consequence, attacks using spoofed-source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packets continue to occur frequently.</a:t>
            </a:r>
          </a:p>
          <a:p>
            <a:endParaRPr lang="en-US" smtClean="0">
              <a:latin typeface="Arial" charset="0"/>
              <a:ea typeface="ＭＳ Ｐゴシック" pitchFamily="34" charset="-128"/>
            </a:endParaRP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There is a useful side effect of this scattering of response packets to some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origi nal flow of spoofed-source packets. Security researchers, such as those with the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Honeynet Project, have taken blocks of unused IP addresses, advertised routes to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them, and then collected details of any packets sent to these addresses. Since no real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systems use these addresses, no legitimate packets should be directed to them. Any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packets received might simply be corrupted. It is much more likely, though, that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they are the direct or indirect result of network attacks. The ICMP echo response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packets generated in response to a ping flood using randomly spoofed source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addresses is a good example. This is known as </a:t>
            </a:r>
            <a:r>
              <a:rPr lang="en-US" b="1" smtClean="0">
                <a:latin typeface="Arial" charset="0"/>
                <a:ea typeface="ＭＳ Ｐゴシック" pitchFamily="34" charset="-128"/>
              </a:rPr>
              <a:t>backscatter traffic . Monitoring the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type of packets gives valuable information on the type and scale of attacks being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used, as described by [MOOR06], for example. This information is being used to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develop responses to the attacks being seen.</a:t>
            </a:r>
            <a:endParaRPr lang="en-US" smtClean="0">
              <a:latin typeface="Times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4621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74E210-BFFF-49E1-8C9D-A3251591214E}" type="slidenum">
              <a:rPr lang="en-AU" smtClean="0">
                <a:latin typeface="Arial" charset="0"/>
                <a:cs typeface="Arial" charset="0"/>
              </a:rPr>
              <a:pPr/>
              <a:t>7</a:t>
            </a:fld>
            <a:endParaRPr lang="en-AU" smtClean="0">
              <a:latin typeface="Arial" charset="0"/>
              <a:cs typeface="Arial" charset="0"/>
            </a:endParaRPr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  <a:ea typeface="ＭＳ Ｐゴシック" pitchFamily="34" charset="-128"/>
              </a:rPr>
              <a:t>Along with the basic flooding attack, the other common classic DoS attack is the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SYN spoofing attack. This attacks the ability of a network server to respond to TCP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connection requests by overflowing the tables used to manage such connections.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This means future connection requests from legitimate users fail, denying them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access to the server. It is thus an attack on system resources, specifically the network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handling code in the operating system.</a:t>
            </a:r>
            <a:endParaRPr lang="en-US" smtClean="0">
              <a:latin typeface="Times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48552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8097B2-F7F7-4A03-A7FA-85426317B134}" type="slidenum">
              <a:rPr lang="en-AU" smtClean="0">
                <a:latin typeface="Arial" charset="0"/>
                <a:cs typeface="Arial" charset="0"/>
              </a:rPr>
              <a:pPr/>
              <a:t>8</a:t>
            </a:fld>
            <a:endParaRPr lang="en-AU" smtClean="0">
              <a:latin typeface="Arial" charset="0"/>
              <a:cs typeface="Arial" charset="0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  <a:ea typeface="ＭＳ Ｐゴシック" pitchFamily="34" charset="-128"/>
              </a:rPr>
              <a:t>To understand the operation of these attacks, we need to review the three-way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handshake that TCP uses to establish a connection. This is illustrated in Figure 7.2 .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The client system initiates the request for a TCP connection by sending a SYN packet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to the server. This identifies the client’s address and port number and supplies an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initial sequence number. It may also include a request for other TCP options. The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server records all the details about this request in a table of known TCP connections.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It then responds to the client with a SYN-ACK packet. This includes a sequence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number for the server and increments the client’s sequence number to confirm receipt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of the SYN packet. Once the client receives this, it sends an ACK packet to the server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with an incremented server sequence number and marks the connection as established.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Likewise, when the server receives this ACK packet, it also marks the connection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as established. Either party may then proceed with data transfer. In practice, this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ideal exchange sometimes fails. These packets are transported using IP, which is an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unreliable, though best-effort, network protocol. Any of the packets might be lost in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transit, as a result of congestion, for example. Hence both the client and server keep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track of which packets they have sent and, if no response is received in a reasonable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time, will resend those packets. As a result, TCP is a reliable transport protocol, and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any applications using it need not concern themselves with problems of lost or reordered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packets. This does, however, impose an overhead on the systems in managing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this reliable transfer of packets.</a:t>
            </a:r>
          </a:p>
          <a:p>
            <a:endParaRPr lang="en-US" smtClean="0">
              <a:latin typeface="Times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2760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83CC31-CA99-4476-AB49-572F0C342884}" type="slidenum">
              <a:rPr lang="en-AU" smtClean="0">
                <a:latin typeface="Arial" charset="0"/>
                <a:cs typeface="Arial" charset="0"/>
              </a:rPr>
              <a:pPr/>
              <a:t>9</a:t>
            </a:fld>
            <a:endParaRPr lang="en-AU" smtClean="0">
              <a:latin typeface="Arial" charset="0"/>
              <a:cs typeface="Arial" charset="0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  <a:ea typeface="ＭＳ Ｐゴシック" pitchFamily="34" charset="-128"/>
              </a:rPr>
              <a:t>A SYN spoofing attack exploits this behavior on the targeted server system.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The attacker generates a number of SYN connection request packets with forged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source addresses. For each of these the server records the details of the TCP connection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request and sends the SYN-ACK packet to the claimed source address,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as shown in Figure 7.3 . If there is a valid system at this address, it will respond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with a RST (reset) packet to cancel this unknown connection request. When the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server receives this packet, it cancels the connection request and removes the saved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information. However, if the source system is too busy, or there is no system at the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forged address, then no reply will return. In these cases the server will resend the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SYN-ACK packet a number of times before finally assuming the connection request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has failed and deleting the information saved concerning it. In this period between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when the original SYN packet is received and when the server assumes the request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has failed, the server is using an entry in its table of known TCP connections. This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table is typically sized on the assumption that most connection requests quickly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succeed and that a reasonable number of requests may be handled simultaneously.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However, in a SYN spoofing attack, the attacker directs a very large number of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forged connection requests at the targeted server. These rapidly fill the table of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known TCP connections on the server. Once this table is full, any future requests,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including legitimate requests from other users, are rejected. The table entries will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time out and be removed, which in normal network usage corrects temporary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overflow problems. However, if the attacker keeps a sufficient volume of forged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requests flowing, this table will be constantly full and the server will be effectively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cut off from the Internet, unable to respond to most legitimate connection requests.</a:t>
            </a:r>
          </a:p>
          <a:p>
            <a:endParaRPr lang="en-US" smtClean="0">
              <a:latin typeface="Arial" charset="0"/>
              <a:ea typeface="ＭＳ Ｐゴシック" pitchFamily="34" charset="-128"/>
            </a:endParaRP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In order to increase the usage of the known TCP connections table, the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attacker ideally wishes to use addresses that will not respond to the SYN-ACK with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 RST. This can be done by overloading the host that owns the chosen spoofed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source address, or by simply using a wide range of random addresses. In this case,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the attacker relies on the fact that there are many unused addresses on the Internet.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Consequently, a reasonable proportion of randomly generated addresses will not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correspond to a real host.</a:t>
            </a:r>
          </a:p>
          <a:p>
            <a:endParaRPr lang="en-US" smtClean="0">
              <a:latin typeface="Arial" charset="0"/>
              <a:ea typeface="ＭＳ Ｐゴシック" pitchFamily="34" charset="-128"/>
            </a:endParaRP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There is a significant difference in the volume of network traffic between a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SYN spoof attack and the basic flooding attack we discussed. The actual volume of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SYN traffic can be comparatively low, nowhere near the maximum capacity of the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link to the server. It simply has to be high enough to keep the known TCP connections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table filled. Unlike the flooding attack, this means the attacker does not need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access to a high-volume network connection. In the network shown in Figure 7.1 ,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the medium-sized organization, or even a broadband home user, could successfully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attack the large company server using a SYN spoofing attack.</a:t>
            </a:r>
          </a:p>
          <a:p>
            <a:endParaRPr lang="en-US" smtClean="0">
              <a:latin typeface="Arial" charset="0"/>
              <a:ea typeface="ＭＳ Ｐゴシック" pitchFamily="34" charset="-128"/>
            </a:endParaRP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 flood of packets from a single server or a SYN spoofing attack originating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on a single system were probably the two most common early forms of DoS attacks.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In the case of a flooding attack this was a significant limitation, and attacks evolved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to use multiple systems to increase their effectiveness. We next examine in more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detail some of the variants of a flooding attack. These can be launched either from a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single or multiple systems, using a range of mechanisms, which we explore.</a:t>
            </a:r>
            <a:endParaRPr lang="en-US" smtClean="0">
              <a:latin typeface="Times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5280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724400" y="2133600"/>
            <a:ext cx="4419600" cy="4724400"/>
          </a:xfrm>
          <a:prstGeom prst="rect">
            <a:avLst/>
          </a:prstGeom>
          <a:solidFill>
            <a:srgbClr val="002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2133600"/>
            <a:ext cx="4724400" cy="4724400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213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002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8600" y="2743200"/>
            <a:ext cx="4343400" cy="3810000"/>
          </a:xfrm>
          <a:prstGeom prst="rect">
            <a:avLst/>
          </a:prstGeom>
          <a:solidFill>
            <a:srgbClr val="002E62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685801"/>
            <a:ext cx="8610600" cy="1470025"/>
          </a:xfrm>
        </p:spPr>
        <p:txBody>
          <a:bodyPr/>
          <a:lstStyle>
            <a:lvl1pPr>
              <a:defRPr>
                <a:solidFill>
                  <a:srgbClr val="002E6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3400" y="3276601"/>
            <a:ext cx="4724400" cy="25908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288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0" y="1584325"/>
            <a:ext cx="9144000" cy="44450"/>
            <a:chOff x="0" y="1613647"/>
            <a:chExt cx="9144000" cy="45291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0" y="1657321"/>
              <a:ext cx="9144000" cy="1617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1613647"/>
              <a:ext cx="9144000" cy="161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34672"/>
            <a:ext cx="3931920" cy="74407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14602"/>
            <a:ext cx="3931920" cy="352312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734672"/>
            <a:ext cx="3931920" cy="74407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514602"/>
            <a:ext cx="3931920" cy="352312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0" name="Date Placeholder 6"/>
          <p:cNvSpPr>
            <a:spLocks noGrp="1"/>
          </p:cNvSpPr>
          <p:nvPr>
            <p:ph type="dt" sz="half" idx="10"/>
          </p:nvPr>
        </p:nvSpPr>
        <p:spPr>
          <a:xfrm>
            <a:off x="6570785" y="63563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FABC76-8A8A-4029-B4EA-3593AA9FB7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1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0" y="1584325"/>
            <a:ext cx="9144000" cy="44450"/>
            <a:chOff x="0" y="1613647"/>
            <a:chExt cx="9144000" cy="45291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0" y="1657321"/>
              <a:ext cx="9144000" cy="1617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0" y="1613647"/>
              <a:ext cx="9144000" cy="161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57401"/>
            <a:ext cx="3931920" cy="398032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4880" y="2057401"/>
            <a:ext cx="3931920" cy="398032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>
          <a:xfrm>
            <a:off x="6570785" y="63563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CB1EC4-5172-46E6-8B2F-21608F954A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344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400800"/>
            <a:ext cx="9144000" cy="304800"/>
          </a:xfrm>
          <a:prstGeom prst="rect">
            <a:avLst/>
          </a:prstGeom>
          <a:solidFill>
            <a:srgbClr val="002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334964"/>
            <a:ext cx="9144000" cy="609600"/>
          </a:xfrm>
          <a:prstGeom prst="rect">
            <a:avLst/>
          </a:prstGeom>
          <a:solidFill>
            <a:srgbClr val="002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" name="Picture 8" descr="Nevada_N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563"/>
            <a:ext cx="914400" cy="914400"/>
          </a:xfrm>
          <a:prstGeom prst="rect">
            <a:avLst/>
          </a:prstGeom>
          <a:noFill/>
          <a:ln w="158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1" y="76200"/>
            <a:ext cx="7239000" cy="11430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8307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 eaLnBrk="0" hangingPunct="0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89A1157-748B-C24F-9525-1F1C6D15AFA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74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981200"/>
          </a:xfrm>
          <a:prstGeom prst="rect">
            <a:avLst/>
          </a:prstGeom>
          <a:solidFill>
            <a:srgbClr val="002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981201"/>
            <a:ext cx="9144000" cy="1295400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3276600"/>
            <a:ext cx="9144000" cy="3581400"/>
          </a:xfrm>
          <a:prstGeom prst="rect">
            <a:avLst/>
          </a:prstGeom>
          <a:solidFill>
            <a:srgbClr val="002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38388"/>
            <a:ext cx="7772400" cy="1362075"/>
          </a:xfrm>
        </p:spPr>
        <p:txBody>
          <a:bodyPr anchor="t"/>
          <a:lstStyle>
            <a:lvl1pPr algn="l">
              <a:defRPr sz="4000" b="1" cap="none">
                <a:solidFill>
                  <a:srgbClr val="002E6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838201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>
                    <a:lumMod val="75000"/>
                  </a:schemeClr>
                </a:solidFill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1989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4964"/>
            <a:ext cx="9144000" cy="609600"/>
          </a:xfrm>
          <a:prstGeom prst="rect">
            <a:avLst/>
          </a:prstGeom>
          <a:solidFill>
            <a:srgbClr val="002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752601" y="76200"/>
            <a:ext cx="7239000" cy="1143000"/>
          </a:xfrm>
          <a:prstGeom prst="rect">
            <a:avLst/>
          </a:prstGeom>
        </p:spPr>
        <p:txBody>
          <a:bodyPr lIns="91435" tIns="45718" rIns="91435" bIns="45718" anchor="ctr">
            <a:normAutofit/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sz="4400" smtClean="0">
                <a:latin typeface="+mj-lt"/>
                <a:ea typeface="+mj-ea"/>
                <a:cs typeface="+mj-cs"/>
              </a:rPr>
              <a:t>Click to edit Master title style</a:t>
            </a:r>
            <a:endParaRPr kumimoji="0" lang="en-US" sz="4400" dirty="0">
              <a:latin typeface="+mj-lt"/>
              <a:ea typeface="+mj-ea"/>
              <a:cs typeface="+mj-cs"/>
            </a:endParaRPr>
          </a:p>
        </p:txBody>
      </p:sp>
      <p:pic>
        <p:nvPicPr>
          <p:cNvPr id="4" name="Picture 8" descr="Nevada_N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563"/>
            <a:ext cx="914400" cy="914400"/>
          </a:xfrm>
          <a:prstGeom prst="rect">
            <a:avLst/>
          </a:prstGeom>
          <a:noFill/>
          <a:ln w="158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6400800"/>
            <a:ext cx="9144000" cy="304800"/>
          </a:xfrm>
          <a:prstGeom prst="rect">
            <a:avLst/>
          </a:prstGeom>
          <a:solidFill>
            <a:srgbClr val="002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>
              <a:buFontTx/>
              <a:buNone/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40476"/>
            <a:ext cx="5638800" cy="365125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 eaLnBrk="0" hangingPunct="0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B541AE8-BBA1-104F-B4DA-DC3A37E341C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481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0" y="1584325"/>
            <a:ext cx="9144000" cy="44450"/>
            <a:chOff x="0" y="1613647"/>
            <a:chExt cx="9144000" cy="45291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0" y="1657321"/>
              <a:ext cx="9144000" cy="1617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0" y="1613647"/>
              <a:ext cx="9144000" cy="161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6570663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803559-8231-B44F-AE9F-09E47266B9B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66071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6"/>
          <p:cNvGrpSpPr>
            <a:grpSpLocks/>
          </p:cNvGrpSpPr>
          <p:nvPr/>
        </p:nvGrpSpPr>
        <p:grpSpPr bwMode="auto">
          <a:xfrm>
            <a:off x="0" y="1179513"/>
            <a:ext cx="9144000" cy="44450"/>
            <a:chOff x="0" y="1613647"/>
            <a:chExt cx="9144000" cy="45291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0" y="1657320"/>
              <a:ext cx="9144000" cy="1618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0" y="1613647"/>
              <a:ext cx="9144000" cy="1617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9"/>
          <p:cNvGrpSpPr>
            <a:grpSpLocks/>
          </p:cNvGrpSpPr>
          <p:nvPr/>
        </p:nvGrpSpPr>
        <p:grpSpPr bwMode="auto">
          <a:xfrm>
            <a:off x="0" y="5715000"/>
            <a:ext cx="9144000" cy="46038"/>
            <a:chOff x="0" y="1613647"/>
            <a:chExt cx="9144000" cy="45291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0" y="1657376"/>
              <a:ext cx="9144000" cy="1562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0" y="1613647"/>
              <a:ext cx="9144000" cy="156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/>
          <p:cNvSpPr>
            <a:spLocks noChangeAspect="1"/>
          </p:cNvSpPr>
          <p:nvPr/>
        </p:nvSpPr>
        <p:spPr>
          <a:xfrm>
            <a:off x="4285131" y="1116106"/>
            <a:ext cx="4724400" cy="472440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84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chilly" dir="t">
              <a:rot lat="0" lon="0" rev="16800000"/>
            </a:lightRig>
          </a:scene3d>
          <a:sp3d>
            <a:bevelT w="127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0"/>
            <a:ext cx="3581400" cy="1252538"/>
          </a:xfrm>
        </p:spPr>
        <p:txBody>
          <a:bodyPr anchor="b"/>
          <a:lstStyle>
            <a:lvl1pPr algn="l"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895600"/>
            <a:ext cx="3581400" cy="2438400"/>
          </a:xfrm>
        </p:spPr>
        <p:txBody>
          <a:bodyPr/>
          <a:lstStyle>
            <a:lvl1pPr marL="0" indent="0" algn="l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3386" y="1148001"/>
            <a:ext cx="4434840" cy="4434987"/>
          </a:xfrm>
          <a:prstGeom prst="ellipse">
            <a:avLst/>
          </a:prstGeom>
          <a:effectLst>
            <a:innerShdw blurRad="63500" dist="50800" dir="18900000">
              <a:prstClr val="black">
                <a:alpha val="30000"/>
              </a:prstClr>
            </a:innerShdw>
          </a:effectLst>
        </p:spPr>
        <p:txBody>
          <a:bodyPr/>
          <a:lstStyle>
            <a:lvl1pPr marL="342900" indent="-34290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1800" b="1" kern="1200">
                <a:solidFill>
                  <a:schemeClr val="tx1"/>
                </a:solidFill>
                <a:effectLst>
                  <a:outerShdw blurRad="50800" dist="50800" dir="270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noProof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6570663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D1632B-01A0-AB4B-80E6-6A24D9F8FD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780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h Pictur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6"/>
          <p:cNvGrpSpPr>
            <a:grpSpLocks/>
          </p:cNvGrpSpPr>
          <p:nvPr/>
        </p:nvGrpSpPr>
        <p:grpSpPr bwMode="auto">
          <a:xfrm>
            <a:off x="0" y="1460500"/>
            <a:ext cx="9144000" cy="46038"/>
            <a:chOff x="0" y="1613647"/>
            <a:chExt cx="9144000" cy="45291"/>
          </a:xfrm>
        </p:grpSpPr>
        <p:cxnSp>
          <p:nvCxnSpPr>
            <p:cNvPr id="6" name="Straight Connector 7"/>
            <p:cNvCxnSpPr/>
            <p:nvPr/>
          </p:nvCxnSpPr>
          <p:spPr>
            <a:xfrm>
              <a:off x="0" y="1657376"/>
              <a:ext cx="9144000" cy="1562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8"/>
            <p:cNvCxnSpPr/>
            <p:nvPr/>
          </p:nvCxnSpPr>
          <p:spPr>
            <a:xfrm>
              <a:off x="0" y="1613647"/>
              <a:ext cx="9144000" cy="156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9"/>
          <p:cNvGrpSpPr>
            <a:grpSpLocks/>
          </p:cNvGrpSpPr>
          <p:nvPr/>
        </p:nvGrpSpPr>
        <p:grpSpPr bwMode="auto">
          <a:xfrm>
            <a:off x="0" y="4953000"/>
            <a:ext cx="9144000" cy="46038"/>
            <a:chOff x="0" y="1613647"/>
            <a:chExt cx="9144000" cy="45291"/>
          </a:xfrm>
        </p:grpSpPr>
        <p:cxnSp>
          <p:nvCxnSpPr>
            <p:cNvPr id="9" name="Straight Connector 10"/>
            <p:cNvCxnSpPr/>
            <p:nvPr/>
          </p:nvCxnSpPr>
          <p:spPr>
            <a:xfrm>
              <a:off x="0" y="1657376"/>
              <a:ext cx="9144000" cy="1562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11"/>
            <p:cNvCxnSpPr/>
            <p:nvPr/>
          </p:nvCxnSpPr>
          <p:spPr>
            <a:xfrm>
              <a:off x="0" y="1613647"/>
              <a:ext cx="9144000" cy="156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5"/>
          <p:cNvSpPr>
            <a:spLocks noChangeAspect="1"/>
          </p:cNvSpPr>
          <p:nvPr/>
        </p:nvSpPr>
        <p:spPr>
          <a:xfrm>
            <a:off x="134471" y="685800"/>
            <a:ext cx="5268049" cy="526804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84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chilly" dir="t">
              <a:rot lat="0" lon="0" rev="16800000"/>
            </a:lightRig>
          </a:scene3d>
          <a:sp3d>
            <a:bevelT w="127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2" name="Oval 16"/>
          <p:cNvSpPr/>
          <p:nvPr/>
        </p:nvSpPr>
        <p:spPr>
          <a:xfrm>
            <a:off x="229676" y="712694"/>
            <a:ext cx="4983480" cy="4983480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30000"/>
                </a:schemeClr>
              </a:gs>
              <a:gs pos="100000">
                <a:schemeClr val="accent2">
                  <a:lumMod val="75000"/>
                  <a:alpha val="30000"/>
                </a:schemeClr>
              </a:gs>
            </a:gsLst>
            <a:lin ang="2700000" scaled="1"/>
            <a:tileRect/>
          </a:gradFill>
          <a:ln>
            <a:noFill/>
          </a:ln>
          <a:effectLst>
            <a:innerShdw blurRad="38100" dist="12700" dir="27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65376" y="1573306"/>
            <a:ext cx="3653117" cy="2133600"/>
          </a:xfrm>
        </p:spPr>
        <p:txBody>
          <a:bodyPr anchor="b" anchorCtr="0"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65376" y="3998259"/>
            <a:ext cx="3653117" cy="883024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8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241232" y="716992"/>
            <a:ext cx="4906459" cy="4852935"/>
          </a:xfrm>
          <a:prstGeom prst="ellipse">
            <a:avLst/>
          </a:prstGeom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/>
          <a:lstStyle>
            <a:lvl1pPr algn="r">
              <a:buNone/>
              <a:defRPr sz="180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noProof="0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4"/>
          </p:nvPr>
        </p:nvSpPr>
        <p:spPr>
          <a:xfrm>
            <a:off x="6570663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 algn="ctr">
              <a:defRPr dirty="0"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204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6570785" y="63563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760165-E47C-49DC-B3E4-FC6EA0DFCF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47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58906"/>
            <a:ext cx="3602039" cy="1162050"/>
          </a:xfrm>
        </p:spPr>
        <p:txBody>
          <a:bodyPr anchor="b"/>
          <a:lstStyle>
            <a:lvl1pPr algn="ctr"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3388" y="273051"/>
            <a:ext cx="4206240" cy="57785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905001"/>
            <a:ext cx="3602039" cy="3733800"/>
          </a:xfrm>
        </p:spPr>
        <p:txBody>
          <a:bodyPr/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6570785" y="63563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F7C349-1452-4A1F-A3FE-583C13D174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632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5" tIns="45718" rIns="91435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1"/>
            <a:ext cx="5562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buNone/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40476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 eaLnBrk="1" hangingPunct="1">
              <a:buNone/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B541AE8-BBA1-104F-B4DA-DC3A37E341C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5" r:id="rId5"/>
    <p:sldLayoutId id="2147483841" r:id="rId6"/>
    <p:sldLayoutId id="2147483844" r:id="rId7"/>
    <p:sldLayoutId id="2147483845" r:id="rId8"/>
    <p:sldLayoutId id="2147483846" r:id="rId9"/>
    <p:sldLayoutId id="2147483847" r:id="rId10"/>
    <p:sldLayoutId id="2147483848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177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35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53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706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0" y="685801"/>
            <a:ext cx="9144000" cy="1470025"/>
          </a:xfrm>
        </p:spPr>
        <p:txBody>
          <a:bodyPr/>
          <a:lstStyle/>
          <a:p>
            <a:r>
              <a:rPr lang="en-US" dirty="0" smtClean="0"/>
              <a:t>Lecture 15</a:t>
            </a:r>
            <a:br>
              <a:rPr lang="en-US" dirty="0" smtClean="0"/>
            </a:br>
            <a:r>
              <a:rPr lang="en-US" dirty="0" smtClean="0"/>
              <a:t>Denial of Service Attacks</a:t>
            </a:r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>
          <a:xfrm>
            <a:off x="0" y="6453336"/>
            <a:ext cx="9144000" cy="392124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modified from slides of </a:t>
            </a:r>
            <a:r>
              <a:rPr lang="en-US" sz="2000" dirty="0" err="1"/>
              <a:t>Lawrie</a:t>
            </a:r>
            <a:r>
              <a:rPr lang="en-US" sz="2000" dirty="0"/>
              <a:t> Brown</a:t>
            </a:r>
            <a:endParaRPr lang="en-AU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0032" y="2348880"/>
            <a:ext cx="3063164" cy="39809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0324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Flooding Attacks</a:t>
            </a:r>
          </a:p>
        </p:txBody>
      </p:sp>
      <p:sp>
        <p:nvSpPr>
          <p:cNvPr id="2232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classified based on network protocol used</a:t>
            </a:r>
          </a:p>
          <a:p>
            <a:r>
              <a:rPr lang="en-US" dirty="0" smtClean="0"/>
              <a:t>intent is to overload the network capacity on some link to a server</a:t>
            </a:r>
          </a:p>
          <a:p>
            <a:r>
              <a:rPr lang="en-US" dirty="0" smtClean="0"/>
              <a:t>virtually any type of network packet can be used</a:t>
            </a:r>
          </a:p>
        </p:txBody>
      </p:sp>
    </p:spTree>
    <p:extLst>
      <p:ext uri="{BB962C8B-B14F-4D97-AF65-F5344CB8AC3E}">
        <p14:creationId xmlns:p14="http://schemas.microsoft.com/office/powerpoint/2010/main" val="215986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3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Flooding Attacks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830763"/>
          </a:xfrm>
        </p:spPr>
        <p:txBody>
          <a:bodyPr/>
          <a:lstStyle/>
          <a:p>
            <a:pPr lvl="0"/>
            <a:r>
              <a:rPr lang="en-US" sz="2800" dirty="0" smtClean="0"/>
              <a:t>ICMP flood</a:t>
            </a:r>
          </a:p>
          <a:p>
            <a:pPr lvl="1"/>
            <a:r>
              <a:rPr lang="en-US" sz="2400" dirty="0" smtClean="0"/>
              <a:t>ping flood using ICMP echo request packets</a:t>
            </a:r>
          </a:p>
          <a:p>
            <a:pPr lvl="1"/>
            <a:r>
              <a:rPr lang="en-US" sz="2400" dirty="0" smtClean="0"/>
              <a:t>traditionally network administrators allow such packets into their networks because ping is a useful diagnostic tool</a:t>
            </a:r>
          </a:p>
          <a:p>
            <a:pPr lvl="0"/>
            <a:r>
              <a:rPr lang="en-US" sz="2800" dirty="0" smtClean="0"/>
              <a:t>UDP flood</a:t>
            </a:r>
          </a:p>
          <a:p>
            <a:pPr lvl="1"/>
            <a:r>
              <a:rPr lang="en-US" sz="2400" dirty="0" smtClean="0"/>
              <a:t>uses UDP packets directed to some port number on the target system</a:t>
            </a:r>
          </a:p>
          <a:p>
            <a:pPr lvl="0"/>
            <a:r>
              <a:rPr lang="en-US" sz="2800" dirty="0" smtClean="0"/>
              <a:t>TCP SYN flood</a:t>
            </a:r>
          </a:p>
          <a:p>
            <a:pPr lvl="1"/>
            <a:r>
              <a:rPr lang="en-US" sz="2400" dirty="0" smtClean="0"/>
              <a:t>sends TCP packets to the target system</a:t>
            </a:r>
          </a:p>
          <a:p>
            <a:pPr lvl="1"/>
            <a:r>
              <a:rPr lang="en-US" sz="2400" dirty="0" smtClean="0"/>
              <a:t>total volume of packets is the aim of the attack rather than the system code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89A1157-748B-C24F-9525-1F1C6D15AFA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03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Distributed </a:t>
            </a:r>
            <a:r>
              <a:rPr lang="en-GB" sz="3600" dirty="0" smtClean="0"/>
              <a:t>Denial of Service Attacks</a:t>
            </a:r>
            <a:endParaRPr lang="en-US" sz="3600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95401"/>
            <a:ext cx="8435280" cy="4830763"/>
          </a:xfrm>
        </p:spPr>
        <p:txBody>
          <a:bodyPr/>
          <a:lstStyle/>
          <a:p>
            <a:pPr lvl="0"/>
            <a:r>
              <a:rPr lang="en-US" dirty="0" smtClean="0"/>
              <a:t>use of multiple systems to generate attacks</a:t>
            </a:r>
          </a:p>
          <a:p>
            <a:pPr lvl="0"/>
            <a:r>
              <a:rPr lang="en-US" dirty="0" smtClean="0"/>
              <a:t>attacker uses a flaw in operating system or in a common application to gain access and installs their program on it (zombie)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large collections of such systems under the control of one attacker’s control can be created </a:t>
            </a:r>
          </a:p>
          <a:p>
            <a:pPr lvl="1"/>
            <a:r>
              <a:rPr lang="en-US" dirty="0" smtClean="0"/>
              <a:t>forming a botnet</a:t>
            </a:r>
          </a:p>
        </p:txBody>
      </p:sp>
    </p:spTree>
    <p:extLst>
      <p:ext uri="{BB962C8B-B14F-4D97-AF65-F5344CB8AC3E}">
        <p14:creationId xmlns:p14="http://schemas.microsoft.com/office/powerpoint/2010/main" val="219453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DDoS Attack Architecture</a:t>
            </a:r>
          </a:p>
        </p:txBody>
      </p:sp>
      <p:pic>
        <p:nvPicPr>
          <p:cNvPr id="39938" name="Picture 3" descr="f4.pdf"/>
          <p:cNvPicPr>
            <a:picLocks noChangeAspect="1"/>
          </p:cNvPicPr>
          <p:nvPr/>
        </p:nvPicPr>
        <p:blipFill>
          <a:blip r:embed="rId3"/>
          <a:srcRect t="10909" b="35455"/>
          <a:stretch>
            <a:fillRect/>
          </a:stretch>
        </p:blipFill>
        <p:spPr bwMode="auto">
          <a:xfrm>
            <a:off x="-794501" y="476672"/>
            <a:ext cx="10415531" cy="7831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48996553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3" descr="f5.pdf"/>
          <p:cNvPicPr>
            <a:picLocks noChangeAspect="1"/>
          </p:cNvPicPr>
          <p:nvPr/>
        </p:nvPicPr>
        <p:blipFill>
          <a:blip r:embed="rId3"/>
          <a:srcRect t="12727" b="12727"/>
          <a:stretch>
            <a:fillRect/>
          </a:stretch>
        </p:blipFill>
        <p:spPr bwMode="auto">
          <a:xfrm>
            <a:off x="683568" y="230165"/>
            <a:ext cx="8064896" cy="7519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426"/>
            <a:ext cx="4059239" cy="1162050"/>
          </a:xfrm>
        </p:spPr>
        <p:txBody>
          <a:bodyPr/>
          <a:lstStyle/>
          <a:p>
            <a:r>
              <a:rPr lang="en-US" dirty="0" smtClean="0"/>
              <a:t>Session Initiation Protocol (SIP) Flood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5292080" y="-3426"/>
            <a:ext cx="3851920" cy="1560218"/>
          </a:xfrm>
        </p:spPr>
        <p:txBody>
          <a:bodyPr/>
          <a:lstStyle/>
          <a:p>
            <a:pPr marL="285750" indent="-285750" algn="l">
              <a:buFont typeface="Arial" pitchFamily="34" charset="0"/>
              <a:buChar char="•"/>
            </a:pPr>
            <a:r>
              <a:rPr lang="en-US" sz="2200" dirty="0" smtClean="0"/>
              <a:t>standard protocol for VoIP telephony</a:t>
            </a:r>
          </a:p>
          <a:p>
            <a:pPr marL="285750" indent="-285750" algn="l">
              <a:buFont typeface="Arial" pitchFamily="34" charset="0"/>
              <a:buChar char="•"/>
            </a:pPr>
            <a:r>
              <a:rPr lang="en-US" sz="2200" dirty="0" smtClean="0"/>
              <a:t>text-based protocol with a syntax similar to that of </a:t>
            </a:r>
            <a:r>
              <a:rPr lang="en-US" sz="2200" dirty="0" smtClean="0"/>
              <a:t>HTTP</a:t>
            </a: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1091872912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Hypertext Transfer Protocol (HTTP) Based Attacks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 flood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 smtClean="0"/>
              <a:t>attack that bombards Web servers with HTTP requests</a:t>
            </a:r>
          </a:p>
          <a:p>
            <a:r>
              <a:rPr lang="en-US" sz="2400" dirty="0" smtClean="0"/>
              <a:t>consumes considerable resources</a:t>
            </a:r>
          </a:p>
          <a:p>
            <a:r>
              <a:rPr lang="en-US" sz="2400" dirty="0" err="1" smtClean="0"/>
              <a:t>spidering</a:t>
            </a:r>
            <a:endParaRPr lang="en-US" sz="2400" dirty="0" smtClean="0"/>
          </a:p>
          <a:p>
            <a:pPr lvl="1"/>
            <a:r>
              <a:rPr lang="en-US" sz="2000" dirty="0" smtClean="0"/>
              <a:t>bots starting from a given HTTP link and following all links on the provided Web site in a recursive way </a:t>
            </a:r>
            <a:endParaRPr lang="en-US" sz="20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mtClean="0"/>
              <a:t>Slowloris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4754880" y="2514602"/>
            <a:ext cx="4389120" cy="3523129"/>
          </a:xfrm>
        </p:spPr>
        <p:txBody>
          <a:bodyPr/>
          <a:lstStyle/>
          <a:p>
            <a:r>
              <a:rPr lang="en-US" sz="2400" dirty="0" smtClean="0"/>
              <a:t>attempts to monopolize by sending HTTP requests that never complete</a:t>
            </a:r>
          </a:p>
          <a:p>
            <a:r>
              <a:rPr lang="en-US" sz="2400" dirty="0" smtClean="0"/>
              <a:t>eventually consumes Web server’s connection capacity</a:t>
            </a:r>
          </a:p>
          <a:p>
            <a:r>
              <a:rPr lang="en-US" sz="2400" dirty="0" smtClean="0"/>
              <a:t>utilizes legitimate HTTP traffic</a:t>
            </a:r>
          </a:p>
          <a:p>
            <a:r>
              <a:rPr lang="en-US" sz="2400" dirty="0" smtClean="0"/>
              <a:t>existing intrusion detection and prevention solutions that  rely on signatures to detect attacks will generally not recognize </a:t>
            </a:r>
            <a:r>
              <a:rPr lang="en-US" sz="2400" dirty="0" err="1" smtClean="0"/>
              <a:t>Slowloris</a:t>
            </a:r>
            <a:endParaRPr lang="en-US" sz="2400" dirty="0" smtClean="0"/>
          </a:p>
          <a:p>
            <a:endParaRPr lang="en-US" sz="2400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406162" y="4305423"/>
            <a:ext cx="4191000" cy="29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29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Reflection Attacks</a:t>
            </a:r>
            <a:endParaRPr lang="en-US" dirty="0"/>
          </a:p>
        </p:txBody>
      </p:sp>
      <p:sp>
        <p:nvSpPr>
          <p:cNvPr id="2293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attacker sends packets to a known service on the intermediary with a spoofed source address of the actual target system</a:t>
            </a:r>
          </a:p>
          <a:p>
            <a:r>
              <a:rPr lang="en-US" sz="2800" dirty="0" smtClean="0"/>
              <a:t>when intermediary responds, the response is sent to the target</a:t>
            </a:r>
          </a:p>
          <a:p>
            <a:r>
              <a:rPr lang="en-US" sz="2800" dirty="0" smtClean="0"/>
              <a:t>“reflects” the attack off the intermediary (reflector)</a:t>
            </a:r>
          </a:p>
          <a:p>
            <a:r>
              <a:rPr lang="en-US" sz="2800" dirty="0" smtClean="0"/>
              <a:t>goal is to generate enough volumes of packets to flood the link to the target system without alerting the intermediary</a:t>
            </a:r>
          </a:p>
          <a:p>
            <a:r>
              <a:rPr lang="en-US" sz="2800" dirty="0" smtClean="0"/>
              <a:t>the basic defense against these attacks is blocking spoofed-source packets</a:t>
            </a:r>
          </a:p>
        </p:txBody>
      </p:sp>
      <p:pic>
        <p:nvPicPr>
          <p:cNvPr id="4608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85539" y="0"/>
            <a:ext cx="1594338" cy="157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9351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9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29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5" descr="f6.pdf"/>
          <p:cNvPicPr>
            <a:picLocks noChangeAspect="1"/>
          </p:cNvPicPr>
          <p:nvPr/>
        </p:nvPicPr>
        <p:blipFill>
          <a:blip r:embed="rId3"/>
          <a:srcRect t="28181" b="19090"/>
          <a:stretch>
            <a:fillRect/>
          </a:stretch>
        </p:blipFill>
        <p:spPr bwMode="auto">
          <a:xfrm>
            <a:off x="-684584" y="980728"/>
            <a:ext cx="10487811" cy="7752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DNS Reflection Attacks</a:t>
            </a:r>
          </a:p>
        </p:txBody>
      </p:sp>
    </p:spTree>
    <p:extLst>
      <p:ext uri="{BB962C8B-B14F-4D97-AF65-F5344CB8AC3E}">
        <p14:creationId xmlns:p14="http://schemas.microsoft.com/office/powerpoint/2010/main" val="361602316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Amplification Attacks</a:t>
            </a:r>
            <a:endParaRPr lang="en-US" dirty="0"/>
          </a:p>
        </p:txBody>
      </p:sp>
      <p:pic>
        <p:nvPicPr>
          <p:cNvPr id="50178" name="Picture 3" descr="f7.pdf"/>
          <p:cNvPicPr>
            <a:picLocks noChangeAspect="1"/>
          </p:cNvPicPr>
          <p:nvPr/>
        </p:nvPicPr>
        <p:blipFill>
          <a:blip r:embed="rId3"/>
          <a:srcRect l="5455" t="15294" r="9091" b="15294"/>
          <a:stretch>
            <a:fillRect/>
          </a:stretch>
        </p:blipFill>
        <p:spPr bwMode="auto">
          <a:xfrm>
            <a:off x="-180529" y="1484784"/>
            <a:ext cx="9651527" cy="656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81055402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DNS Amplification Attacks</a:t>
            </a:r>
            <a:endParaRPr lang="en-US" dirty="0"/>
          </a:p>
        </p:txBody>
      </p:sp>
      <p:sp>
        <p:nvSpPr>
          <p:cNvPr id="2355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use packets directed at a legitimate DNS server as the intermediary system</a:t>
            </a:r>
          </a:p>
          <a:p>
            <a:r>
              <a:rPr lang="en-US" sz="2800" dirty="0" smtClean="0"/>
              <a:t>attacker creates a series of DNS requests containing the spoofed source address of the target system</a:t>
            </a:r>
          </a:p>
          <a:p>
            <a:r>
              <a:rPr lang="en-US" sz="2800" dirty="0" smtClean="0"/>
              <a:t>exploit DNS behavior to convert a small request to a much larger response (amplification)</a:t>
            </a:r>
          </a:p>
          <a:p>
            <a:r>
              <a:rPr lang="en-US" sz="2800" dirty="0" smtClean="0"/>
              <a:t>target is flooded with responses</a:t>
            </a:r>
          </a:p>
          <a:p>
            <a:r>
              <a:rPr lang="en-US" sz="2800" dirty="0" smtClean="0"/>
              <a:t>basic defense against this attack is to prevent the use of spoofed source addresses</a:t>
            </a:r>
          </a:p>
        </p:txBody>
      </p:sp>
    </p:spTree>
    <p:extLst>
      <p:ext uri="{BB962C8B-B14F-4D97-AF65-F5344CB8AC3E}">
        <p14:creationId xmlns:p14="http://schemas.microsoft.com/office/powerpoint/2010/main" val="202575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5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35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Denial-0f-Service (DoS) Attack</a:t>
            </a:r>
            <a:endParaRPr lang="en-AU" dirty="0"/>
          </a:p>
        </p:txBody>
      </p:sp>
      <p:sp>
        <p:nvSpPr>
          <p:cNvPr id="2007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NIST Computer Security Incident Handling Guide defines a </a:t>
            </a:r>
            <a:r>
              <a:rPr lang="en-US" dirty="0" err="1" smtClean="0"/>
              <a:t>DoS</a:t>
            </a:r>
            <a:r>
              <a:rPr lang="en-US" dirty="0" smtClean="0"/>
              <a:t> attack as: 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“an action that prevents or impairs the authorized use of networks, systems, or applications by exhausting resources such as central processing units (CPU), memory, bandwidth, and disk space.”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1" y="5057292"/>
            <a:ext cx="2406649" cy="1800708"/>
          </a:xfrm>
          <a:prstGeom prst="rect">
            <a:avLst/>
          </a:prstGeom>
          <a:effectLst>
            <a:softEdge rad="254000"/>
          </a:effectLst>
        </p:spPr>
      </p:pic>
    </p:spTree>
    <p:extLst>
      <p:ext uri="{BB962C8B-B14F-4D97-AF65-F5344CB8AC3E}">
        <p14:creationId xmlns:p14="http://schemas.microsoft.com/office/powerpoint/2010/main" val="232960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DoS Attack Defenses</a:t>
            </a:r>
            <a:endParaRPr lang="en-US" dirty="0"/>
          </a:p>
        </p:txBody>
      </p:sp>
      <p:sp>
        <p:nvSpPr>
          <p:cNvPr id="237571" name="Rectangle 3"/>
          <p:cNvSpPr>
            <a:spLocks noGrp="1" noChangeArrowheads="1"/>
          </p:cNvSpPr>
          <p:nvPr>
            <p:ph idx="1"/>
          </p:nvPr>
        </p:nvSpPr>
        <p:spPr>
          <a:xfrm>
            <a:off x="457199" y="1295401"/>
            <a:ext cx="8534401" cy="4830763"/>
          </a:xfrm>
        </p:spPr>
        <p:txBody>
          <a:bodyPr/>
          <a:lstStyle/>
          <a:p>
            <a:r>
              <a:rPr lang="en-US" dirty="0" smtClean="0"/>
              <a:t>these attacks cannot be prevented entirely</a:t>
            </a:r>
          </a:p>
          <a:p>
            <a:endParaRPr lang="en-US" dirty="0" smtClean="0"/>
          </a:p>
          <a:p>
            <a:r>
              <a:rPr lang="en-US" dirty="0" smtClean="0"/>
              <a:t>high traffic volumes may be legitimate</a:t>
            </a:r>
          </a:p>
          <a:p>
            <a:pPr lvl="1"/>
            <a:r>
              <a:rPr lang="en-US" dirty="0" smtClean="0"/>
              <a:t>high publicity about a specific site</a:t>
            </a:r>
          </a:p>
          <a:p>
            <a:pPr lvl="1"/>
            <a:r>
              <a:rPr lang="en-US" dirty="0" smtClean="0"/>
              <a:t>activity on a very popular site</a:t>
            </a:r>
          </a:p>
          <a:p>
            <a:pPr lvl="1"/>
            <a:r>
              <a:rPr lang="en-US" dirty="0" smtClean="0"/>
              <a:t>described as </a:t>
            </a:r>
            <a:r>
              <a:rPr lang="en-US" dirty="0" err="1" smtClean="0"/>
              <a:t>slashdotted</a:t>
            </a:r>
            <a:r>
              <a:rPr lang="en-US" dirty="0" smtClean="0"/>
              <a:t>, flash crowd, or flash event	</a:t>
            </a:r>
          </a:p>
        </p:txBody>
      </p:sp>
    </p:spTree>
    <p:extLst>
      <p:ext uri="{BB962C8B-B14F-4D97-AF65-F5344CB8AC3E}">
        <p14:creationId xmlns:p14="http://schemas.microsoft.com/office/powerpoint/2010/main" val="241596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7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37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37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37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Defense </a:t>
            </a:r>
            <a:r>
              <a:rPr lang="en-US" dirty="0"/>
              <a:t>against </a:t>
            </a:r>
            <a:r>
              <a:rPr lang="en-US" dirty="0" err="1"/>
              <a:t>DDoS</a:t>
            </a:r>
            <a:r>
              <a:rPr lang="en-US" dirty="0"/>
              <a:t> attacks</a:t>
            </a:r>
          </a:p>
        </p:txBody>
      </p:sp>
      <p:sp>
        <p:nvSpPr>
          <p:cNvPr id="237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attack prevention and preemption</a:t>
            </a:r>
          </a:p>
          <a:p>
            <a:pPr lvl="1"/>
            <a:r>
              <a:rPr lang="en-US" dirty="0" smtClean="0"/>
              <a:t>before attack</a:t>
            </a:r>
          </a:p>
          <a:p>
            <a:pPr lvl="0"/>
            <a:r>
              <a:rPr lang="en-US" dirty="0" smtClean="0"/>
              <a:t>attack detection and filtering</a:t>
            </a:r>
          </a:p>
          <a:p>
            <a:pPr lvl="1"/>
            <a:r>
              <a:rPr lang="en-US" dirty="0" smtClean="0"/>
              <a:t>during the attack</a:t>
            </a:r>
          </a:p>
          <a:p>
            <a:pPr lvl="0"/>
            <a:r>
              <a:rPr lang="en-US" dirty="0" smtClean="0"/>
              <a:t>attack source </a:t>
            </a:r>
            <a:r>
              <a:rPr lang="en-US" dirty="0" err="1" smtClean="0"/>
              <a:t>traceback</a:t>
            </a:r>
            <a:r>
              <a:rPr lang="en-US" dirty="0" smtClean="0"/>
              <a:t> and identification</a:t>
            </a:r>
          </a:p>
          <a:p>
            <a:pPr lvl="1"/>
            <a:r>
              <a:rPr lang="en-US" dirty="0" smtClean="0"/>
              <a:t>during and after the attack</a:t>
            </a:r>
          </a:p>
          <a:p>
            <a:pPr lvl="0"/>
            <a:r>
              <a:rPr lang="en-US" dirty="0" smtClean="0"/>
              <a:t>attack reaction</a:t>
            </a:r>
          </a:p>
          <a:p>
            <a:pPr lvl="1"/>
            <a:r>
              <a:rPr lang="en-US" dirty="0" smtClean="0"/>
              <a:t>after the attack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2869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7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37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37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37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37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375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DoS Attack Prevention</a:t>
            </a:r>
            <a:endParaRPr lang="en-US" dirty="0" smtClean="0"/>
          </a:p>
        </p:txBody>
      </p:sp>
      <p:sp>
        <p:nvSpPr>
          <p:cNvPr id="2396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block spoofed source addresses</a:t>
            </a:r>
          </a:p>
          <a:p>
            <a:pPr lvl="2"/>
            <a:r>
              <a:rPr lang="en-US" dirty="0" smtClean="0"/>
              <a:t>on routers as close to source as possible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filters may be used to ensure path back to the claimed source address is the one being used by the current packet</a:t>
            </a:r>
          </a:p>
          <a:p>
            <a:pPr lvl="2"/>
            <a:r>
              <a:rPr lang="en-US" dirty="0" smtClean="0"/>
              <a:t>filters must be applied to traffic before it leaves the ISP’s network or at the point of entry to their network</a:t>
            </a:r>
          </a:p>
        </p:txBody>
      </p:sp>
    </p:spTree>
    <p:extLst>
      <p:ext uri="{BB962C8B-B14F-4D97-AF65-F5344CB8AC3E}">
        <p14:creationId xmlns:p14="http://schemas.microsoft.com/office/powerpoint/2010/main" val="3049969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9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39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DoS Attack Prevention</a:t>
            </a:r>
            <a:endParaRPr lang="en-US" dirty="0" smtClean="0"/>
          </a:p>
        </p:txBody>
      </p:sp>
      <p:sp>
        <p:nvSpPr>
          <p:cNvPr id="2396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modified TCP connection handling code</a:t>
            </a:r>
          </a:p>
          <a:p>
            <a:pPr lvl="2"/>
            <a:r>
              <a:rPr lang="en-US" dirty="0" smtClean="0"/>
              <a:t>cryptographically encode critical information in a cookie that is sent as the server’s initial sequence number</a:t>
            </a:r>
          </a:p>
          <a:p>
            <a:pPr lvl="3"/>
            <a:r>
              <a:rPr lang="en-US" dirty="0" smtClean="0"/>
              <a:t>legitimate client responds with an ACK packet containing the incremented sequence number cookie</a:t>
            </a:r>
          </a:p>
          <a:p>
            <a:pPr lvl="2"/>
            <a:r>
              <a:rPr lang="en-US" dirty="0" smtClean="0"/>
              <a:t>drop an entry for an incomplete connection from the TCP connections table when it overflows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61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DoS Attack Prevention</a:t>
            </a:r>
            <a:endParaRPr lang="en-US" dirty="0" smtClean="0"/>
          </a:p>
        </p:txBody>
      </p:sp>
      <p:sp>
        <p:nvSpPr>
          <p:cNvPr id="2416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block IP directed broadcasts</a:t>
            </a:r>
          </a:p>
          <a:p>
            <a:r>
              <a:rPr lang="en-US" dirty="0" smtClean="0"/>
              <a:t>block suspicious services and combinations</a:t>
            </a:r>
          </a:p>
          <a:p>
            <a:r>
              <a:rPr lang="en-US" dirty="0" smtClean="0"/>
              <a:t>manage application attacks with a form of graphical puzzle (</a:t>
            </a:r>
            <a:r>
              <a:rPr lang="en-US" dirty="0" err="1" smtClean="0"/>
              <a:t>captcha</a:t>
            </a:r>
            <a:r>
              <a:rPr lang="en-US" dirty="0" smtClean="0"/>
              <a:t>) to distinguish legitimate human requests</a:t>
            </a:r>
          </a:p>
          <a:p>
            <a:r>
              <a:rPr lang="en-US" dirty="0" smtClean="0"/>
              <a:t>good general system security practices</a:t>
            </a:r>
          </a:p>
          <a:p>
            <a:r>
              <a:rPr lang="en-US" dirty="0" smtClean="0"/>
              <a:t>use mirrored and replicated servers when high-performance and reliability is required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65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1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41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41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Responding to DoS Attacks</a:t>
            </a:r>
            <a:endParaRPr lang="en-US" dirty="0"/>
          </a:p>
        </p:txBody>
      </p:sp>
      <p:sp>
        <p:nvSpPr>
          <p:cNvPr id="2437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1"/>
            <a:ext cx="8363272" cy="4830763"/>
          </a:xfrm>
        </p:spPr>
        <p:txBody>
          <a:bodyPr/>
          <a:lstStyle/>
          <a:p>
            <a:r>
              <a:rPr lang="en-US" dirty="0" err="1" smtClean="0"/>
              <a:t>antispoofing</a:t>
            </a:r>
            <a:r>
              <a:rPr lang="en-US" dirty="0" smtClean="0"/>
              <a:t>, directed broadcast, and rate limiting filters should have been implemented </a:t>
            </a:r>
          </a:p>
          <a:p>
            <a:r>
              <a:rPr lang="en-US" dirty="0" smtClean="0"/>
              <a:t>ideally have network monitors and IDS to detect and notify abnormal traffic patterns</a:t>
            </a:r>
          </a:p>
          <a:p>
            <a:pPr lvl="0"/>
            <a:r>
              <a:rPr lang="en-US" dirty="0" smtClean="0"/>
              <a:t> Good Incident Response Plan</a:t>
            </a:r>
          </a:p>
          <a:p>
            <a:pPr lvl="1"/>
            <a:r>
              <a:rPr lang="en-US" dirty="0" smtClean="0"/>
              <a:t>details on how to contact technical personal for ISP </a:t>
            </a:r>
          </a:p>
          <a:p>
            <a:pPr lvl="1"/>
            <a:r>
              <a:rPr lang="en-US" dirty="0" smtClean="0"/>
              <a:t>needed to impose traffic filtering upstream</a:t>
            </a:r>
          </a:p>
          <a:p>
            <a:pPr lvl="1"/>
            <a:r>
              <a:rPr lang="en-US" dirty="0" smtClean="0"/>
              <a:t>details of how to respond to the attack</a:t>
            </a:r>
          </a:p>
        </p:txBody>
      </p:sp>
      <p:sp>
        <p:nvSpPr>
          <p:cNvPr id="5" name="Rectangle 4"/>
          <p:cNvSpPr/>
          <p:nvPr/>
        </p:nvSpPr>
        <p:spPr>
          <a:xfrm>
            <a:off x="1547664" y="4221088"/>
            <a:ext cx="6377354" cy="2048933"/>
          </a:xfrm>
          <a:prstGeom prst="rect">
            <a:avLst/>
          </a:prstGeom>
        </p:spPr>
        <p:txBody>
          <a:bodyPr/>
          <a:lstStyle/>
          <a:p>
            <a:pPr lvl="0">
              <a:buChar char="•"/>
            </a:pPr>
            <a:endParaRPr lang="en-US" dirty="0">
              <a:effectLst>
                <a:outerShdw blurRad="38100" dist="38100" dir="2700000" algn="tl">
                  <a:srgbClr val="0064E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98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3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43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3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437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7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62397" y="4294187"/>
            <a:ext cx="2281603" cy="2563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Responding to DoS Attacks</a:t>
            </a:r>
            <a:endParaRPr lang="en-US" dirty="0"/>
          </a:p>
        </p:txBody>
      </p:sp>
      <p:sp>
        <p:nvSpPr>
          <p:cNvPr id="2457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identify type of attack</a:t>
            </a:r>
          </a:p>
          <a:p>
            <a:pPr lvl="1"/>
            <a:r>
              <a:rPr lang="en-US" dirty="0" smtClean="0"/>
              <a:t>capture and analyze packets </a:t>
            </a:r>
          </a:p>
          <a:p>
            <a:pPr lvl="1"/>
            <a:r>
              <a:rPr lang="en-US" dirty="0" smtClean="0"/>
              <a:t>design filters to block attack traffic upstream</a:t>
            </a:r>
          </a:p>
          <a:p>
            <a:pPr lvl="1"/>
            <a:r>
              <a:rPr lang="en-US" dirty="0" smtClean="0"/>
              <a:t>or identify and correct system/application bug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have ISP trace packet flow back to source</a:t>
            </a:r>
          </a:p>
          <a:p>
            <a:pPr lvl="1"/>
            <a:r>
              <a:rPr lang="en-US" dirty="0" smtClean="0"/>
              <a:t>may be difficult and time consuming</a:t>
            </a:r>
          </a:p>
          <a:p>
            <a:pPr lvl="1"/>
            <a:r>
              <a:rPr lang="en-US" dirty="0" smtClean="0"/>
              <a:t>necessary if planning legal action</a:t>
            </a:r>
          </a:p>
        </p:txBody>
      </p:sp>
    </p:spTree>
    <p:extLst>
      <p:ext uri="{BB962C8B-B14F-4D97-AF65-F5344CB8AC3E}">
        <p14:creationId xmlns:p14="http://schemas.microsoft.com/office/powerpoint/2010/main" val="232234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57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457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57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7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62396" y="4321571"/>
            <a:ext cx="2281603" cy="2563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Responding to DoS Attacks</a:t>
            </a:r>
            <a:endParaRPr lang="en-US" dirty="0"/>
          </a:p>
        </p:txBody>
      </p:sp>
      <p:sp>
        <p:nvSpPr>
          <p:cNvPr id="2457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 contingency plan</a:t>
            </a:r>
          </a:p>
          <a:p>
            <a:pPr lvl="1"/>
            <a:r>
              <a:rPr lang="en-US" dirty="0" smtClean="0"/>
              <a:t>switch to alternate backup servers</a:t>
            </a:r>
          </a:p>
          <a:p>
            <a:pPr lvl="1"/>
            <a:r>
              <a:rPr lang="en-US" dirty="0" smtClean="0"/>
              <a:t>commission new servers at a new site with new addresses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update incident response plan</a:t>
            </a:r>
          </a:p>
          <a:p>
            <a:pPr lvl="1"/>
            <a:r>
              <a:rPr lang="en-US" dirty="0" smtClean="0"/>
              <a:t>analyze the attack and the response for          future handling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28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57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457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</a:t>
            </a:r>
            <a:endParaRPr lang="en-AU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denial-of-service (</a:t>
            </a:r>
            <a:r>
              <a:rPr lang="en-US" dirty="0" err="1" smtClean="0"/>
              <a:t>DoS</a:t>
            </a:r>
            <a:r>
              <a:rPr lang="en-US" dirty="0" smtClean="0"/>
              <a:t>) attacks</a:t>
            </a:r>
          </a:p>
          <a:p>
            <a:pPr lvl="1"/>
            <a:r>
              <a:rPr lang="en-US" dirty="0" smtClean="0"/>
              <a:t>network bandwidth</a:t>
            </a:r>
          </a:p>
          <a:p>
            <a:pPr lvl="1"/>
            <a:r>
              <a:rPr lang="en-US" dirty="0" smtClean="0"/>
              <a:t>system resources</a:t>
            </a:r>
          </a:p>
          <a:p>
            <a:pPr lvl="1"/>
            <a:r>
              <a:rPr lang="en-US" dirty="0" smtClean="0"/>
              <a:t>application resources</a:t>
            </a:r>
          </a:p>
          <a:p>
            <a:pPr lvl="1"/>
            <a:r>
              <a:rPr lang="en-US" dirty="0" smtClean="0"/>
              <a:t>overwhelm capacity of network</a:t>
            </a:r>
          </a:p>
          <a:p>
            <a:pPr lvl="1"/>
            <a:r>
              <a:rPr lang="en-US" dirty="0" smtClean="0"/>
              <a:t>forged source addresses (spoofing)</a:t>
            </a:r>
          </a:p>
          <a:p>
            <a:pPr lvl="1"/>
            <a:r>
              <a:rPr lang="en-US" dirty="0" smtClean="0"/>
              <a:t>SYN spoofing/TCP connection requests</a:t>
            </a:r>
          </a:p>
          <a:p>
            <a:r>
              <a:rPr lang="en-US" dirty="0" smtClean="0"/>
              <a:t>flooding attacks</a:t>
            </a:r>
          </a:p>
          <a:p>
            <a:pPr lvl="1"/>
            <a:r>
              <a:rPr lang="en-US" dirty="0" smtClean="0"/>
              <a:t>ICMP flood</a:t>
            </a:r>
          </a:p>
          <a:p>
            <a:pPr lvl="1"/>
            <a:r>
              <a:rPr lang="en-US" dirty="0" smtClean="0"/>
              <a:t>UDP flood</a:t>
            </a:r>
          </a:p>
          <a:p>
            <a:pPr lvl="1"/>
            <a:r>
              <a:rPr lang="en-US" dirty="0" smtClean="0"/>
              <a:t>TCP SYN flood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4427984" y="2057401"/>
            <a:ext cx="3931920" cy="3980328"/>
          </a:xfrm>
        </p:spPr>
        <p:txBody>
          <a:bodyPr/>
          <a:lstStyle/>
          <a:p>
            <a:r>
              <a:rPr lang="en-AU" dirty="0" smtClean="0"/>
              <a:t>distributed denial-of-service attacks (</a:t>
            </a:r>
            <a:r>
              <a:rPr lang="en-AU" dirty="0" err="1" smtClean="0"/>
              <a:t>DDoS</a:t>
            </a:r>
            <a:r>
              <a:rPr lang="en-AU" dirty="0" smtClean="0"/>
              <a:t>)</a:t>
            </a:r>
          </a:p>
          <a:p>
            <a:pPr lvl="1"/>
            <a:r>
              <a:rPr lang="en-AU" dirty="0" smtClean="0"/>
              <a:t>reflection attacks</a:t>
            </a:r>
          </a:p>
          <a:p>
            <a:pPr lvl="1"/>
            <a:r>
              <a:rPr lang="en-AU" dirty="0" smtClean="0"/>
              <a:t>amplification attacks</a:t>
            </a:r>
          </a:p>
          <a:p>
            <a:pPr lvl="1"/>
            <a:r>
              <a:rPr lang="en-AU" dirty="0" smtClean="0"/>
              <a:t>DNS amplification attacks</a:t>
            </a:r>
          </a:p>
          <a:p>
            <a:r>
              <a:rPr lang="en-AU" dirty="0" smtClean="0"/>
              <a:t>application-based bandwidth attacks</a:t>
            </a:r>
          </a:p>
          <a:p>
            <a:pPr lvl="1"/>
            <a:r>
              <a:rPr lang="en-AU" dirty="0" smtClean="0"/>
              <a:t>SIP flood</a:t>
            </a:r>
          </a:p>
          <a:p>
            <a:pPr lvl="1"/>
            <a:r>
              <a:rPr lang="en-AU" dirty="0" smtClean="0"/>
              <a:t>HTTP-based </a:t>
            </a:r>
            <a:r>
              <a:rPr lang="en-AU" dirty="0" smtClean="0"/>
              <a:t>attacks</a:t>
            </a:r>
          </a:p>
          <a:p>
            <a:r>
              <a:rPr lang="en-US" dirty="0"/>
              <a:t>Reflector and amplifier attacks</a:t>
            </a:r>
          </a:p>
          <a:p>
            <a:pPr lvl="1"/>
            <a:r>
              <a:rPr lang="en-US" dirty="0"/>
              <a:t>Reflection attacks</a:t>
            </a:r>
          </a:p>
          <a:p>
            <a:pPr lvl="1"/>
            <a:r>
              <a:rPr lang="en-US" dirty="0"/>
              <a:t>Amplification attacks</a:t>
            </a:r>
          </a:p>
          <a:p>
            <a:pPr lvl="1"/>
            <a:r>
              <a:rPr lang="en-US" dirty="0"/>
              <a:t>DNS amplification attacks</a:t>
            </a:r>
          </a:p>
          <a:p>
            <a:endParaRPr lang="en-AU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1" y="0"/>
            <a:ext cx="1934987" cy="1447800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1" y="5305719"/>
            <a:ext cx="1447801" cy="1552282"/>
          </a:xfrm>
          <a:prstGeom prst="rect">
            <a:avLst/>
          </a:prstGeom>
          <a:scene3d>
            <a:camera prst="orthographicFront">
              <a:rot lat="0" lon="11699978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46157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Denial-of-Service (DoS)</a:t>
            </a:r>
            <a:endParaRPr lang="en-AU" dirty="0"/>
          </a:p>
        </p:txBody>
      </p:sp>
      <p:sp>
        <p:nvSpPr>
          <p:cNvPr id="2007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a form of attack on the availability of some service</a:t>
            </a:r>
          </a:p>
          <a:p>
            <a:r>
              <a:rPr lang="en-US" sz="2800" dirty="0" smtClean="0"/>
              <a:t>categories of resources that could be attacked are:</a:t>
            </a:r>
          </a:p>
          <a:p>
            <a:pPr lvl="3"/>
            <a:endParaRPr lang="en-US" dirty="0" smtClean="0"/>
          </a:p>
          <a:p>
            <a:endParaRPr lang="en-US" dirty="0" smtClean="0"/>
          </a:p>
        </p:txBody>
      </p:sp>
      <p:sp>
        <p:nvSpPr>
          <p:cNvPr id="3" name="Freeform 2"/>
          <p:cNvSpPr/>
          <p:nvPr/>
        </p:nvSpPr>
        <p:spPr>
          <a:xfrm>
            <a:off x="282384" y="2852936"/>
            <a:ext cx="2678906" cy="3124200"/>
          </a:xfrm>
          <a:custGeom>
            <a:avLst/>
            <a:gdLst>
              <a:gd name="connsiteX0" fmla="*/ 0 w 2678906"/>
              <a:gd name="connsiteY0" fmla="*/ 267891 h 3124200"/>
              <a:gd name="connsiteX1" fmla="*/ 267891 w 2678906"/>
              <a:gd name="connsiteY1" fmla="*/ 0 h 3124200"/>
              <a:gd name="connsiteX2" fmla="*/ 2411015 w 2678906"/>
              <a:gd name="connsiteY2" fmla="*/ 0 h 3124200"/>
              <a:gd name="connsiteX3" fmla="*/ 2678906 w 2678906"/>
              <a:gd name="connsiteY3" fmla="*/ 267891 h 3124200"/>
              <a:gd name="connsiteX4" fmla="*/ 2678906 w 2678906"/>
              <a:gd name="connsiteY4" fmla="*/ 2856309 h 3124200"/>
              <a:gd name="connsiteX5" fmla="*/ 2411015 w 2678906"/>
              <a:gd name="connsiteY5" fmla="*/ 3124200 h 3124200"/>
              <a:gd name="connsiteX6" fmla="*/ 267891 w 2678906"/>
              <a:gd name="connsiteY6" fmla="*/ 3124200 h 3124200"/>
              <a:gd name="connsiteX7" fmla="*/ 0 w 2678906"/>
              <a:gd name="connsiteY7" fmla="*/ 2856309 h 3124200"/>
              <a:gd name="connsiteX8" fmla="*/ 0 w 2678906"/>
              <a:gd name="connsiteY8" fmla="*/ 267891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8906" h="3124200">
                <a:moveTo>
                  <a:pt x="0" y="267891"/>
                </a:moveTo>
                <a:cubicBezTo>
                  <a:pt x="0" y="119939"/>
                  <a:pt x="119939" y="0"/>
                  <a:pt x="267891" y="0"/>
                </a:cubicBezTo>
                <a:lnTo>
                  <a:pt x="2411015" y="0"/>
                </a:lnTo>
                <a:cubicBezTo>
                  <a:pt x="2558967" y="0"/>
                  <a:pt x="2678906" y="119939"/>
                  <a:pt x="2678906" y="267891"/>
                </a:cubicBezTo>
                <a:lnTo>
                  <a:pt x="2678906" y="2856309"/>
                </a:lnTo>
                <a:cubicBezTo>
                  <a:pt x="2678906" y="3004261"/>
                  <a:pt x="2558967" y="3124200"/>
                  <a:pt x="2411015" y="3124200"/>
                </a:cubicBezTo>
                <a:lnTo>
                  <a:pt x="267891" y="3124200"/>
                </a:lnTo>
                <a:cubicBezTo>
                  <a:pt x="119939" y="3124200"/>
                  <a:pt x="0" y="3004261"/>
                  <a:pt x="0" y="2856309"/>
                </a:cubicBezTo>
                <a:lnTo>
                  <a:pt x="0" y="267891"/>
                </a:lnTo>
                <a:close/>
              </a:path>
            </a:pathLst>
          </a:custGeom>
          <a:solidFill>
            <a:srgbClr val="92D050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9060" tIns="99060" rIns="99060" bIns="2286000" numCol="1" spcCol="1270" anchor="ctr" anchorCtr="0">
            <a:noAutofit/>
          </a:bodyPr>
          <a:lstStyle/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600" kern="12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network bandwidth</a:t>
            </a:r>
            <a:endParaRPr lang="en-US" sz="2600" kern="1200" dirty="0"/>
          </a:p>
        </p:txBody>
      </p:sp>
      <p:sp>
        <p:nvSpPr>
          <p:cNvPr id="5" name="Freeform 4"/>
          <p:cNvSpPr/>
          <p:nvPr/>
        </p:nvSpPr>
        <p:spPr>
          <a:xfrm>
            <a:off x="550274" y="3791111"/>
            <a:ext cx="2143124" cy="941989"/>
          </a:xfrm>
          <a:custGeom>
            <a:avLst/>
            <a:gdLst>
              <a:gd name="connsiteX0" fmla="*/ 0 w 2143124"/>
              <a:gd name="connsiteY0" fmla="*/ 94199 h 941989"/>
              <a:gd name="connsiteX1" fmla="*/ 94199 w 2143124"/>
              <a:gd name="connsiteY1" fmla="*/ 0 h 941989"/>
              <a:gd name="connsiteX2" fmla="*/ 2048925 w 2143124"/>
              <a:gd name="connsiteY2" fmla="*/ 0 h 941989"/>
              <a:gd name="connsiteX3" fmla="*/ 2143124 w 2143124"/>
              <a:gd name="connsiteY3" fmla="*/ 94199 h 941989"/>
              <a:gd name="connsiteX4" fmla="*/ 2143124 w 2143124"/>
              <a:gd name="connsiteY4" fmla="*/ 847790 h 941989"/>
              <a:gd name="connsiteX5" fmla="*/ 2048925 w 2143124"/>
              <a:gd name="connsiteY5" fmla="*/ 941989 h 941989"/>
              <a:gd name="connsiteX6" fmla="*/ 94199 w 2143124"/>
              <a:gd name="connsiteY6" fmla="*/ 941989 h 941989"/>
              <a:gd name="connsiteX7" fmla="*/ 0 w 2143124"/>
              <a:gd name="connsiteY7" fmla="*/ 847790 h 941989"/>
              <a:gd name="connsiteX8" fmla="*/ 0 w 2143124"/>
              <a:gd name="connsiteY8" fmla="*/ 94199 h 941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3124" h="941989">
                <a:moveTo>
                  <a:pt x="0" y="94199"/>
                </a:moveTo>
                <a:cubicBezTo>
                  <a:pt x="0" y="42174"/>
                  <a:pt x="42174" y="0"/>
                  <a:pt x="94199" y="0"/>
                </a:cubicBezTo>
                <a:lnTo>
                  <a:pt x="2048925" y="0"/>
                </a:lnTo>
                <a:cubicBezTo>
                  <a:pt x="2100950" y="0"/>
                  <a:pt x="2143124" y="42174"/>
                  <a:pt x="2143124" y="94199"/>
                </a:cubicBezTo>
                <a:lnTo>
                  <a:pt x="2143124" y="847790"/>
                </a:lnTo>
                <a:cubicBezTo>
                  <a:pt x="2143124" y="899815"/>
                  <a:pt x="2100950" y="941989"/>
                  <a:pt x="2048925" y="941989"/>
                </a:cubicBezTo>
                <a:lnTo>
                  <a:pt x="94199" y="941989"/>
                </a:lnTo>
                <a:cubicBezTo>
                  <a:pt x="42174" y="941989"/>
                  <a:pt x="0" y="899815"/>
                  <a:pt x="0" y="847790"/>
                </a:cubicBezTo>
                <a:lnTo>
                  <a:pt x="0" y="94199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150" tIns="54260" rIns="63150" bIns="54260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0" kern="1200" dirty="0" smtClean="0">
                <a:solidFill>
                  <a:srgbClr val="000000"/>
                </a:solidFill>
                <a:effectLst/>
              </a:rPr>
              <a:t>relates to the capacity of the network links connecting a server to the Internet</a:t>
            </a:r>
          </a:p>
        </p:txBody>
      </p:sp>
      <p:sp>
        <p:nvSpPr>
          <p:cNvPr id="6" name="Freeform 5"/>
          <p:cNvSpPr/>
          <p:nvPr/>
        </p:nvSpPr>
        <p:spPr>
          <a:xfrm>
            <a:off x="550274" y="4878021"/>
            <a:ext cx="2143124" cy="941989"/>
          </a:xfrm>
          <a:custGeom>
            <a:avLst/>
            <a:gdLst>
              <a:gd name="connsiteX0" fmla="*/ 0 w 2143124"/>
              <a:gd name="connsiteY0" fmla="*/ 94199 h 941989"/>
              <a:gd name="connsiteX1" fmla="*/ 94199 w 2143124"/>
              <a:gd name="connsiteY1" fmla="*/ 0 h 941989"/>
              <a:gd name="connsiteX2" fmla="*/ 2048925 w 2143124"/>
              <a:gd name="connsiteY2" fmla="*/ 0 h 941989"/>
              <a:gd name="connsiteX3" fmla="*/ 2143124 w 2143124"/>
              <a:gd name="connsiteY3" fmla="*/ 94199 h 941989"/>
              <a:gd name="connsiteX4" fmla="*/ 2143124 w 2143124"/>
              <a:gd name="connsiteY4" fmla="*/ 847790 h 941989"/>
              <a:gd name="connsiteX5" fmla="*/ 2048925 w 2143124"/>
              <a:gd name="connsiteY5" fmla="*/ 941989 h 941989"/>
              <a:gd name="connsiteX6" fmla="*/ 94199 w 2143124"/>
              <a:gd name="connsiteY6" fmla="*/ 941989 h 941989"/>
              <a:gd name="connsiteX7" fmla="*/ 0 w 2143124"/>
              <a:gd name="connsiteY7" fmla="*/ 847790 h 941989"/>
              <a:gd name="connsiteX8" fmla="*/ 0 w 2143124"/>
              <a:gd name="connsiteY8" fmla="*/ 94199 h 941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3124" h="941989">
                <a:moveTo>
                  <a:pt x="0" y="94199"/>
                </a:moveTo>
                <a:cubicBezTo>
                  <a:pt x="0" y="42174"/>
                  <a:pt x="42174" y="0"/>
                  <a:pt x="94199" y="0"/>
                </a:cubicBezTo>
                <a:lnTo>
                  <a:pt x="2048925" y="0"/>
                </a:lnTo>
                <a:cubicBezTo>
                  <a:pt x="2100950" y="0"/>
                  <a:pt x="2143124" y="42174"/>
                  <a:pt x="2143124" y="94199"/>
                </a:cubicBezTo>
                <a:lnTo>
                  <a:pt x="2143124" y="847790"/>
                </a:lnTo>
                <a:cubicBezTo>
                  <a:pt x="2143124" y="899815"/>
                  <a:pt x="2100950" y="941989"/>
                  <a:pt x="2048925" y="941989"/>
                </a:cubicBezTo>
                <a:lnTo>
                  <a:pt x="94199" y="941989"/>
                </a:lnTo>
                <a:cubicBezTo>
                  <a:pt x="42174" y="941989"/>
                  <a:pt x="0" y="899815"/>
                  <a:pt x="0" y="847790"/>
                </a:cubicBezTo>
                <a:lnTo>
                  <a:pt x="0" y="94199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150" tIns="54260" rIns="63150" bIns="54260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0" kern="1200" dirty="0" smtClean="0">
                <a:solidFill>
                  <a:srgbClr val="000000"/>
                </a:solidFill>
                <a:effectLst/>
              </a:rPr>
              <a:t>for most organizations this is their connection to their Internet Service Provider (ISP)</a:t>
            </a:r>
          </a:p>
        </p:txBody>
      </p:sp>
      <p:sp>
        <p:nvSpPr>
          <p:cNvPr id="7" name="Freeform 6"/>
          <p:cNvSpPr/>
          <p:nvPr/>
        </p:nvSpPr>
        <p:spPr>
          <a:xfrm>
            <a:off x="3162208" y="2852936"/>
            <a:ext cx="2678906" cy="3124200"/>
          </a:xfrm>
          <a:custGeom>
            <a:avLst/>
            <a:gdLst>
              <a:gd name="connsiteX0" fmla="*/ 0 w 2678906"/>
              <a:gd name="connsiteY0" fmla="*/ 267891 h 3124200"/>
              <a:gd name="connsiteX1" fmla="*/ 267891 w 2678906"/>
              <a:gd name="connsiteY1" fmla="*/ 0 h 3124200"/>
              <a:gd name="connsiteX2" fmla="*/ 2411015 w 2678906"/>
              <a:gd name="connsiteY2" fmla="*/ 0 h 3124200"/>
              <a:gd name="connsiteX3" fmla="*/ 2678906 w 2678906"/>
              <a:gd name="connsiteY3" fmla="*/ 267891 h 3124200"/>
              <a:gd name="connsiteX4" fmla="*/ 2678906 w 2678906"/>
              <a:gd name="connsiteY4" fmla="*/ 2856309 h 3124200"/>
              <a:gd name="connsiteX5" fmla="*/ 2411015 w 2678906"/>
              <a:gd name="connsiteY5" fmla="*/ 3124200 h 3124200"/>
              <a:gd name="connsiteX6" fmla="*/ 267891 w 2678906"/>
              <a:gd name="connsiteY6" fmla="*/ 3124200 h 3124200"/>
              <a:gd name="connsiteX7" fmla="*/ 0 w 2678906"/>
              <a:gd name="connsiteY7" fmla="*/ 2856309 h 3124200"/>
              <a:gd name="connsiteX8" fmla="*/ 0 w 2678906"/>
              <a:gd name="connsiteY8" fmla="*/ 267891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8906" h="3124200">
                <a:moveTo>
                  <a:pt x="0" y="267891"/>
                </a:moveTo>
                <a:cubicBezTo>
                  <a:pt x="0" y="119939"/>
                  <a:pt x="119939" y="0"/>
                  <a:pt x="267891" y="0"/>
                </a:cubicBezTo>
                <a:lnTo>
                  <a:pt x="2411015" y="0"/>
                </a:lnTo>
                <a:cubicBezTo>
                  <a:pt x="2558967" y="0"/>
                  <a:pt x="2678906" y="119939"/>
                  <a:pt x="2678906" y="267891"/>
                </a:cubicBezTo>
                <a:lnTo>
                  <a:pt x="2678906" y="2856309"/>
                </a:lnTo>
                <a:cubicBezTo>
                  <a:pt x="2678906" y="3004261"/>
                  <a:pt x="2558967" y="3124200"/>
                  <a:pt x="2411015" y="3124200"/>
                </a:cubicBezTo>
                <a:lnTo>
                  <a:pt x="267891" y="3124200"/>
                </a:lnTo>
                <a:cubicBezTo>
                  <a:pt x="119939" y="3124200"/>
                  <a:pt x="0" y="3004261"/>
                  <a:pt x="0" y="2856309"/>
                </a:cubicBezTo>
                <a:lnTo>
                  <a:pt x="0" y="267891"/>
                </a:lnTo>
                <a:close/>
              </a:path>
            </a:pathLst>
          </a:custGeom>
          <a:solidFill>
            <a:srgbClr val="92D050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9060" tIns="99060" rIns="99060" bIns="2286000" numCol="1" spcCol="1270" anchor="ctr" anchorCtr="0">
            <a:noAutofit/>
          </a:bodyPr>
          <a:lstStyle/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600" kern="120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system resources</a:t>
            </a:r>
            <a:endParaRPr lang="en-US" sz="2600" kern="1200" dirty="0" smtClean="0">
              <a:effectLst>
                <a:outerShdw blurRad="38100" dist="38100" dir="2700000" algn="tl">
                  <a:srgbClr val="0064E2"/>
                </a:outerShdw>
              </a:effectLst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3430099" y="3790196"/>
            <a:ext cx="2143124" cy="2030730"/>
          </a:xfrm>
          <a:custGeom>
            <a:avLst/>
            <a:gdLst>
              <a:gd name="connsiteX0" fmla="*/ 0 w 2143124"/>
              <a:gd name="connsiteY0" fmla="*/ 203073 h 2030730"/>
              <a:gd name="connsiteX1" fmla="*/ 203073 w 2143124"/>
              <a:gd name="connsiteY1" fmla="*/ 0 h 2030730"/>
              <a:gd name="connsiteX2" fmla="*/ 1940051 w 2143124"/>
              <a:gd name="connsiteY2" fmla="*/ 0 h 2030730"/>
              <a:gd name="connsiteX3" fmla="*/ 2143124 w 2143124"/>
              <a:gd name="connsiteY3" fmla="*/ 203073 h 2030730"/>
              <a:gd name="connsiteX4" fmla="*/ 2143124 w 2143124"/>
              <a:gd name="connsiteY4" fmla="*/ 1827657 h 2030730"/>
              <a:gd name="connsiteX5" fmla="*/ 1940051 w 2143124"/>
              <a:gd name="connsiteY5" fmla="*/ 2030730 h 2030730"/>
              <a:gd name="connsiteX6" fmla="*/ 203073 w 2143124"/>
              <a:gd name="connsiteY6" fmla="*/ 2030730 h 2030730"/>
              <a:gd name="connsiteX7" fmla="*/ 0 w 2143124"/>
              <a:gd name="connsiteY7" fmla="*/ 1827657 h 2030730"/>
              <a:gd name="connsiteX8" fmla="*/ 0 w 2143124"/>
              <a:gd name="connsiteY8" fmla="*/ 203073 h 2030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3124" h="2030730">
                <a:moveTo>
                  <a:pt x="0" y="203073"/>
                </a:moveTo>
                <a:cubicBezTo>
                  <a:pt x="0" y="90919"/>
                  <a:pt x="90919" y="0"/>
                  <a:pt x="203073" y="0"/>
                </a:cubicBezTo>
                <a:lnTo>
                  <a:pt x="1940051" y="0"/>
                </a:lnTo>
                <a:cubicBezTo>
                  <a:pt x="2052205" y="0"/>
                  <a:pt x="2143124" y="90919"/>
                  <a:pt x="2143124" y="203073"/>
                </a:cubicBezTo>
                <a:lnTo>
                  <a:pt x="2143124" y="1827657"/>
                </a:lnTo>
                <a:cubicBezTo>
                  <a:pt x="2143124" y="1939811"/>
                  <a:pt x="2052205" y="2030730"/>
                  <a:pt x="1940051" y="2030730"/>
                </a:cubicBezTo>
                <a:lnTo>
                  <a:pt x="203073" y="2030730"/>
                </a:lnTo>
                <a:cubicBezTo>
                  <a:pt x="90919" y="2030730"/>
                  <a:pt x="0" y="1939811"/>
                  <a:pt x="0" y="1827657"/>
                </a:cubicBezTo>
                <a:lnTo>
                  <a:pt x="0" y="203073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5038" tIns="86148" rIns="95038" bIns="86148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0" kern="1200" dirty="0" smtClean="0">
                <a:solidFill>
                  <a:srgbClr val="000000"/>
                </a:solidFill>
                <a:effectLst/>
              </a:rPr>
              <a:t>aims to overload or crash the network handling software</a:t>
            </a:r>
          </a:p>
        </p:txBody>
      </p:sp>
      <p:sp>
        <p:nvSpPr>
          <p:cNvPr id="9" name="Freeform 8"/>
          <p:cNvSpPr/>
          <p:nvPr/>
        </p:nvSpPr>
        <p:spPr>
          <a:xfrm>
            <a:off x="6042032" y="2852936"/>
            <a:ext cx="2678906" cy="3124200"/>
          </a:xfrm>
          <a:custGeom>
            <a:avLst/>
            <a:gdLst>
              <a:gd name="connsiteX0" fmla="*/ 0 w 2678906"/>
              <a:gd name="connsiteY0" fmla="*/ 267891 h 3124200"/>
              <a:gd name="connsiteX1" fmla="*/ 267891 w 2678906"/>
              <a:gd name="connsiteY1" fmla="*/ 0 h 3124200"/>
              <a:gd name="connsiteX2" fmla="*/ 2411015 w 2678906"/>
              <a:gd name="connsiteY2" fmla="*/ 0 h 3124200"/>
              <a:gd name="connsiteX3" fmla="*/ 2678906 w 2678906"/>
              <a:gd name="connsiteY3" fmla="*/ 267891 h 3124200"/>
              <a:gd name="connsiteX4" fmla="*/ 2678906 w 2678906"/>
              <a:gd name="connsiteY4" fmla="*/ 2856309 h 3124200"/>
              <a:gd name="connsiteX5" fmla="*/ 2411015 w 2678906"/>
              <a:gd name="connsiteY5" fmla="*/ 3124200 h 3124200"/>
              <a:gd name="connsiteX6" fmla="*/ 267891 w 2678906"/>
              <a:gd name="connsiteY6" fmla="*/ 3124200 h 3124200"/>
              <a:gd name="connsiteX7" fmla="*/ 0 w 2678906"/>
              <a:gd name="connsiteY7" fmla="*/ 2856309 h 3124200"/>
              <a:gd name="connsiteX8" fmla="*/ 0 w 2678906"/>
              <a:gd name="connsiteY8" fmla="*/ 267891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8906" h="3124200">
                <a:moveTo>
                  <a:pt x="0" y="267891"/>
                </a:moveTo>
                <a:cubicBezTo>
                  <a:pt x="0" y="119939"/>
                  <a:pt x="119939" y="0"/>
                  <a:pt x="267891" y="0"/>
                </a:cubicBezTo>
                <a:lnTo>
                  <a:pt x="2411015" y="0"/>
                </a:lnTo>
                <a:cubicBezTo>
                  <a:pt x="2558967" y="0"/>
                  <a:pt x="2678906" y="119939"/>
                  <a:pt x="2678906" y="267891"/>
                </a:cubicBezTo>
                <a:lnTo>
                  <a:pt x="2678906" y="2856309"/>
                </a:lnTo>
                <a:cubicBezTo>
                  <a:pt x="2678906" y="3004261"/>
                  <a:pt x="2558967" y="3124200"/>
                  <a:pt x="2411015" y="3124200"/>
                </a:cubicBezTo>
                <a:lnTo>
                  <a:pt x="267891" y="3124200"/>
                </a:lnTo>
                <a:cubicBezTo>
                  <a:pt x="119939" y="3124200"/>
                  <a:pt x="0" y="3004261"/>
                  <a:pt x="0" y="2856309"/>
                </a:cubicBezTo>
                <a:lnTo>
                  <a:pt x="0" y="267891"/>
                </a:lnTo>
                <a:close/>
              </a:path>
            </a:pathLst>
          </a:custGeom>
          <a:solidFill>
            <a:srgbClr val="92D050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9060" tIns="99060" rIns="99060" bIns="2286000" numCol="1" spcCol="1270" anchor="ctr" anchorCtr="0">
            <a:noAutofit/>
          </a:bodyPr>
          <a:lstStyle/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600" kern="120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application resources</a:t>
            </a:r>
            <a:endParaRPr lang="en-US" sz="2600" kern="1200" dirty="0" smtClean="0">
              <a:effectLst>
                <a:outerShdw blurRad="38100" dist="38100" dir="2700000" algn="tl">
                  <a:srgbClr val="0064E2"/>
                </a:outerShdw>
              </a:effectLst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309923" y="3790196"/>
            <a:ext cx="2143124" cy="2030730"/>
          </a:xfrm>
          <a:custGeom>
            <a:avLst/>
            <a:gdLst>
              <a:gd name="connsiteX0" fmla="*/ 0 w 2143124"/>
              <a:gd name="connsiteY0" fmla="*/ 203073 h 2030730"/>
              <a:gd name="connsiteX1" fmla="*/ 203073 w 2143124"/>
              <a:gd name="connsiteY1" fmla="*/ 0 h 2030730"/>
              <a:gd name="connsiteX2" fmla="*/ 1940051 w 2143124"/>
              <a:gd name="connsiteY2" fmla="*/ 0 h 2030730"/>
              <a:gd name="connsiteX3" fmla="*/ 2143124 w 2143124"/>
              <a:gd name="connsiteY3" fmla="*/ 203073 h 2030730"/>
              <a:gd name="connsiteX4" fmla="*/ 2143124 w 2143124"/>
              <a:gd name="connsiteY4" fmla="*/ 1827657 h 2030730"/>
              <a:gd name="connsiteX5" fmla="*/ 1940051 w 2143124"/>
              <a:gd name="connsiteY5" fmla="*/ 2030730 h 2030730"/>
              <a:gd name="connsiteX6" fmla="*/ 203073 w 2143124"/>
              <a:gd name="connsiteY6" fmla="*/ 2030730 h 2030730"/>
              <a:gd name="connsiteX7" fmla="*/ 0 w 2143124"/>
              <a:gd name="connsiteY7" fmla="*/ 1827657 h 2030730"/>
              <a:gd name="connsiteX8" fmla="*/ 0 w 2143124"/>
              <a:gd name="connsiteY8" fmla="*/ 203073 h 2030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3124" h="2030730">
                <a:moveTo>
                  <a:pt x="0" y="203073"/>
                </a:moveTo>
                <a:cubicBezTo>
                  <a:pt x="0" y="90919"/>
                  <a:pt x="90919" y="0"/>
                  <a:pt x="203073" y="0"/>
                </a:cubicBezTo>
                <a:lnTo>
                  <a:pt x="1940051" y="0"/>
                </a:lnTo>
                <a:cubicBezTo>
                  <a:pt x="2052205" y="0"/>
                  <a:pt x="2143124" y="90919"/>
                  <a:pt x="2143124" y="203073"/>
                </a:cubicBezTo>
                <a:lnTo>
                  <a:pt x="2143124" y="1827657"/>
                </a:lnTo>
                <a:cubicBezTo>
                  <a:pt x="2143124" y="1939811"/>
                  <a:pt x="2052205" y="2030730"/>
                  <a:pt x="1940051" y="2030730"/>
                </a:cubicBezTo>
                <a:lnTo>
                  <a:pt x="203073" y="2030730"/>
                </a:lnTo>
                <a:cubicBezTo>
                  <a:pt x="90919" y="2030730"/>
                  <a:pt x="0" y="1939811"/>
                  <a:pt x="0" y="1827657"/>
                </a:cubicBezTo>
                <a:lnTo>
                  <a:pt x="0" y="203073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5038" tIns="86148" rIns="95038" bIns="86148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0" kern="1200" dirty="0" smtClean="0">
                <a:solidFill>
                  <a:srgbClr val="000000"/>
                </a:solidFill>
                <a:effectLst/>
              </a:rPr>
              <a:t>typically involves a number of valid requests, each of which consumes significant resources, thus limiting the ability of the server to respond to requests from other users</a:t>
            </a:r>
          </a:p>
        </p:txBody>
      </p:sp>
    </p:spTree>
    <p:extLst>
      <p:ext uri="{BB962C8B-B14F-4D97-AF65-F5344CB8AC3E}">
        <p14:creationId xmlns:p14="http://schemas.microsoft.com/office/powerpoint/2010/main" val="1414468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5" descr="f1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07435" y="0"/>
            <a:ext cx="9631963" cy="7605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27145390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Classic </a:t>
            </a:r>
            <a:r>
              <a:rPr lang="en-GB" sz="4000" dirty="0" smtClean="0"/>
              <a:t>Denial-of-Service Attacks</a:t>
            </a:r>
            <a:endParaRPr lang="en-US" sz="4000" dirty="0"/>
          </a:p>
        </p:txBody>
      </p:sp>
      <p:sp>
        <p:nvSpPr>
          <p:cNvPr id="2109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flooding ping command</a:t>
            </a:r>
          </a:p>
          <a:p>
            <a:pPr lvl="1"/>
            <a:r>
              <a:rPr lang="en-US" dirty="0" smtClean="0"/>
              <a:t>aim of this attack is to overwhelm the capacity of the network connection to the target organization</a:t>
            </a:r>
          </a:p>
          <a:p>
            <a:pPr lvl="1"/>
            <a:r>
              <a:rPr lang="en-US" dirty="0" smtClean="0"/>
              <a:t>traffic can be handled by higher capacity links on the path, but packets are discarded as capacity decreases</a:t>
            </a:r>
          </a:p>
          <a:p>
            <a:pPr lvl="1"/>
            <a:r>
              <a:rPr lang="en-US" dirty="0" smtClean="0"/>
              <a:t>source of the attack is clearly identified unless a spoofed address is used</a:t>
            </a:r>
          </a:p>
          <a:p>
            <a:pPr lvl="1"/>
            <a:r>
              <a:rPr lang="en-US" dirty="0" smtClean="0"/>
              <a:t>network performance is noticeably affected</a:t>
            </a:r>
          </a:p>
        </p:txBody>
      </p:sp>
      <p:pic>
        <p:nvPicPr>
          <p:cNvPr id="25603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74523" y="5294314"/>
            <a:ext cx="1969477" cy="1563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9394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0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0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10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Source Address Spoofing</a:t>
            </a:r>
            <a:endParaRPr lang="en-US" dirty="0"/>
          </a:p>
        </p:txBody>
      </p:sp>
      <p:sp>
        <p:nvSpPr>
          <p:cNvPr id="2129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980728"/>
            <a:ext cx="8229600" cy="4830763"/>
          </a:xfrm>
        </p:spPr>
        <p:txBody>
          <a:bodyPr/>
          <a:lstStyle/>
          <a:p>
            <a:r>
              <a:rPr lang="en-US" sz="2800" dirty="0" smtClean="0"/>
              <a:t>use forged source addresses</a:t>
            </a:r>
          </a:p>
          <a:p>
            <a:pPr lvl="1"/>
            <a:r>
              <a:rPr lang="en-US" sz="2400" dirty="0" smtClean="0"/>
              <a:t>usually via the raw socket interface on operating systems</a:t>
            </a:r>
          </a:p>
          <a:p>
            <a:pPr lvl="1"/>
            <a:r>
              <a:rPr lang="en-US" sz="2400" dirty="0" smtClean="0"/>
              <a:t>makes attacking systems harder to identify</a:t>
            </a:r>
          </a:p>
          <a:p>
            <a:r>
              <a:rPr lang="en-US" sz="2800" dirty="0" smtClean="0"/>
              <a:t>attacker generates large volumes of packets that have the target system as the destination address</a:t>
            </a:r>
          </a:p>
          <a:p>
            <a:r>
              <a:rPr lang="en-US" sz="2800" dirty="0" smtClean="0"/>
              <a:t>congestion would result in the router connected to the final, lower capacity link</a:t>
            </a:r>
          </a:p>
          <a:p>
            <a:r>
              <a:rPr lang="en-US" sz="2800" dirty="0" smtClean="0"/>
              <a:t>requires network engineers to specifically query flow information from their routers</a:t>
            </a:r>
          </a:p>
          <a:p>
            <a:r>
              <a:rPr lang="en-US" sz="2800" dirty="0" smtClean="0"/>
              <a:t>backscatter traffic </a:t>
            </a:r>
          </a:p>
          <a:p>
            <a:pPr lvl="1"/>
            <a:r>
              <a:rPr lang="en-US" sz="2400" dirty="0" smtClean="0"/>
              <a:t>advertise routes to unused IP addresses to monitor attack traffic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5954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2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29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129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SYN Spoofing</a:t>
            </a:r>
            <a:endParaRPr lang="en-US" dirty="0"/>
          </a:p>
        </p:txBody>
      </p:sp>
      <p:sp>
        <p:nvSpPr>
          <p:cNvPr id="2150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1"/>
            <a:ext cx="8291264" cy="4830763"/>
          </a:xfrm>
        </p:spPr>
        <p:txBody>
          <a:bodyPr/>
          <a:lstStyle/>
          <a:p>
            <a:r>
              <a:rPr lang="en-US" dirty="0" smtClean="0"/>
              <a:t>common </a:t>
            </a:r>
            <a:r>
              <a:rPr lang="en-US" dirty="0" err="1" smtClean="0"/>
              <a:t>DoS</a:t>
            </a:r>
            <a:r>
              <a:rPr lang="en-US" dirty="0" smtClean="0"/>
              <a:t> attack</a:t>
            </a:r>
          </a:p>
          <a:p>
            <a:r>
              <a:rPr lang="en-US" dirty="0" smtClean="0"/>
              <a:t>attacks the ability of a server to respond to future connection requests by overflowing the tables used to manage them</a:t>
            </a:r>
          </a:p>
          <a:p>
            <a:r>
              <a:rPr lang="en-US" dirty="0" smtClean="0"/>
              <a:t>thus legitimate users are denied access to the server</a:t>
            </a:r>
          </a:p>
          <a:p>
            <a:r>
              <a:rPr lang="en-US" dirty="0" smtClean="0"/>
              <a:t>an attack on system resources, specifically the network handling code in the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223749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5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5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3" descr="f2.pdf"/>
          <p:cNvPicPr>
            <a:picLocks noChangeAspect="1"/>
          </p:cNvPicPr>
          <p:nvPr/>
        </p:nvPicPr>
        <p:blipFill>
          <a:blip r:embed="rId3"/>
          <a:srcRect l="12941" t="10909" r="10588" b="22726"/>
          <a:stretch>
            <a:fillRect/>
          </a:stretch>
        </p:blipFill>
        <p:spPr bwMode="auto">
          <a:xfrm>
            <a:off x="1175927" y="548680"/>
            <a:ext cx="7004578" cy="852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TCP Connection Handshake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160283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TCP SYN Spoofing Attack</a:t>
            </a:r>
            <a:endParaRPr lang="en-US" dirty="0" smtClean="0"/>
          </a:p>
        </p:txBody>
      </p:sp>
      <p:pic>
        <p:nvPicPr>
          <p:cNvPr id="33794" name="Picture 5" descr="f3.pdf"/>
          <p:cNvPicPr>
            <a:picLocks noChangeAspect="1"/>
          </p:cNvPicPr>
          <p:nvPr/>
        </p:nvPicPr>
        <p:blipFill>
          <a:blip r:embed="rId3"/>
          <a:srcRect l="7059" t="7272" r="5882" b="21819"/>
          <a:stretch>
            <a:fillRect/>
          </a:stretch>
        </p:blipFill>
        <p:spPr bwMode="auto">
          <a:xfrm>
            <a:off x="1115616" y="795806"/>
            <a:ext cx="6840760" cy="781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45516221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N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13999</TotalTime>
  <Words>13953</Words>
  <Application>Microsoft Office PowerPoint</Application>
  <PresentationFormat>On-screen Show (4:3)</PresentationFormat>
  <Paragraphs>1198</Paragraphs>
  <Slides>28</Slides>
  <Notes>27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ＭＳ Ｐゴシック</vt:lpstr>
      <vt:lpstr>Arial</vt:lpstr>
      <vt:lpstr>Calibri</vt:lpstr>
      <vt:lpstr>Times</vt:lpstr>
      <vt:lpstr>Times New Roman</vt:lpstr>
      <vt:lpstr>Wingdings</vt:lpstr>
      <vt:lpstr>UNR</vt:lpstr>
      <vt:lpstr>Lecture 15 Denial of Service Attacks</vt:lpstr>
      <vt:lpstr>Denial-0f-Service (DoS) Attack</vt:lpstr>
      <vt:lpstr>Denial-of-Service (DoS)</vt:lpstr>
      <vt:lpstr>PowerPoint Presentation</vt:lpstr>
      <vt:lpstr>Classic Denial-of-Service Attacks</vt:lpstr>
      <vt:lpstr>Source Address Spoofing</vt:lpstr>
      <vt:lpstr>SYN Spoofing</vt:lpstr>
      <vt:lpstr>TCP Connection Handshake</vt:lpstr>
      <vt:lpstr>TCP SYN Spoofing Attack</vt:lpstr>
      <vt:lpstr>Flooding Attacks</vt:lpstr>
      <vt:lpstr>Flooding Attacks</vt:lpstr>
      <vt:lpstr>Distributed Denial of Service Attacks</vt:lpstr>
      <vt:lpstr>DDoS Attack Architecture</vt:lpstr>
      <vt:lpstr>Session Initiation Protocol (SIP) Flood</vt:lpstr>
      <vt:lpstr>Hypertext Transfer Protocol (HTTP) Based Attacks</vt:lpstr>
      <vt:lpstr>Reflection Attacks</vt:lpstr>
      <vt:lpstr>DNS Reflection Attacks</vt:lpstr>
      <vt:lpstr>Amplification Attacks</vt:lpstr>
      <vt:lpstr>DNS Amplification Attacks</vt:lpstr>
      <vt:lpstr>DoS Attack Defenses</vt:lpstr>
      <vt:lpstr>Defense against DDoS attacks</vt:lpstr>
      <vt:lpstr>DoS Attack Prevention</vt:lpstr>
      <vt:lpstr>DoS Attack Prevention</vt:lpstr>
      <vt:lpstr>DoS Attack Prevention</vt:lpstr>
      <vt:lpstr>Responding to DoS Attacks</vt:lpstr>
      <vt:lpstr>Responding to DoS Attacks</vt:lpstr>
      <vt:lpstr>Responding to DoS Attacks</vt:lpstr>
      <vt:lpstr>Summary</vt:lpstr>
    </vt:vector>
  </TitlesOfParts>
  <Company>Computer Science, UNSW@ADFA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Security: Principles and Practice, 1/e</dc:title>
  <dc:subject>Chapter 2 Lecture Overheads</dc:subject>
  <dc:creator>Dr Lawrie Brown;Mehmet Gunes</dc:creator>
  <cp:lastModifiedBy>Mehmet H Gunes</cp:lastModifiedBy>
  <cp:revision>279</cp:revision>
  <cp:lastPrinted>2012-02-15T18:40:28Z</cp:lastPrinted>
  <dcterms:created xsi:type="dcterms:W3CDTF">2011-10-15T19:00:50Z</dcterms:created>
  <dcterms:modified xsi:type="dcterms:W3CDTF">2014-10-07T19:50:45Z</dcterms:modified>
</cp:coreProperties>
</file>